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9"/>
  </p:notesMasterIdLst>
  <p:handoutMasterIdLst>
    <p:handoutMasterId r:id="rId60"/>
  </p:handoutMasterIdLst>
  <p:sldIdLst>
    <p:sldId id="258" r:id="rId2"/>
    <p:sldId id="319" r:id="rId3"/>
    <p:sldId id="328" r:id="rId4"/>
    <p:sldId id="323" r:id="rId5"/>
    <p:sldId id="324" r:id="rId6"/>
    <p:sldId id="329" r:id="rId7"/>
    <p:sldId id="325" r:id="rId8"/>
    <p:sldId id="326" r:id="rId9"/>
    <p:sldId id="327" r:id="rId10"/>
    <p:sldId id="330" r:id="rId11"/>
    <p:sldId id="331" r:id="rId12"/>
    <p:sldId id="333" r:id="rId13"/>
    <p:sldId id="345" r:id="rId14"/>
    <p:sldId id="334" r:id="rId15"/>
    <p:sldId id="335" r:id="rId16"/>
    <p:sldId id="336" r:id="rId17"/>
    <p:sldId id="337" r:id="rId18"/>
    <p:sldId id="338" r:id="rId19"/>
    <p:sldId id="339" r:id="rId20"/>
    <p:sldId id="340" r:id="rId21"/>
    <p:sldId id="341" r:id="rId22"/>
    <p:sldId id="343" r:id="rId23"/>
    <p:sldId id="342" r:id="rId24"/>
    <p:sldId id="355" r:id="rId25"/>
    <p:sldId id="354" r:id="rId26"/>
    <p:sldId id="346" r:id="rId27"/>
    <p:sldId id="350" r:id="rId28"/>
    <p:sldId id="347" r:id="rId29"/>
    <p:sldId id="351" r:id="rId30"/>
    <p:sldId id="348" r:id="rId31"/>
    <p:sldId id="352" r:id="rId32"/>
    <p:sldId id="349" r:id="rId33"/>
    <p:sldId id="353" r:id="rId34"/>
    <p:sldId id="303" r:id="rId35"/>
    <p:sldId id="301" r:id="rId36"/>
    <p:sldId id="297" r:id="rId37"/>
    <p:sldId id="290" r:id="rId38"/>
    <p:sldId id="261" r:id="rId39"/>
    <p:sldId id="302" r:id="rId40"/>
    <p:sldId id="263" r:id="rId41"/>
    <p:sldId id="304" r:id="rId42"/>
    <p:sldId id="305" r:id="rId43"/>
    <p:sldId id="310" r:id="rId44"/>
    <p:sldId id="306" r:id="rId45"/>
    <p:sldId id="307" r:id="rId46"/>
    <p:sldId id="308" r:id="rId47"/>
    <p:sldId id="309" r:id="rId48"/>
    <p:sldId id="311" r:id="rId49"/>
    <p:sldId id="313" r:id="rId50"/>
    <p:sldId id="317" r:id="rId51"/>
    <p:sldId id="315" r:id="rId52"/>
    <p:sldId id="320" r:id="rId53"/>
    <p:sldId id="292" r:id="rId54"/>
    <p:sldId id="293" r:id="rId55"/>
    <p:sldId id="295" r:id="rId56"/>
    <p:sldId id="318" r:id="rId57"/>
    <p:sldId id="321" r:id="rId5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843" autoAdjust="0"/>
    <p:restoredTop sz="95103" autoAdjust="0"/>
  </p:normalViewPr>
  <p:slideViewPr>
    <p:cSldViewPr>
      <p:cViewPr varScale="1">
        <p:scale>
          <a:sx n="75" d="100"/>
          <a:sy n="75" d="100"/>
        </p:scale>
        <p:origin x="1686" y="5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69" d="100"/>
          <a:sy n="69" d="100"/>
        </p:scale>
        <p:origin x="3264" y="5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D84B37B-42EC-425E-9F61-B8DD2C75D44E}" type="doc">
      <dgm:prSet loTypeId="urn:microsoft.com/office/officeart/2005/8/layout/bList2#1" loCatId="list" qsTypeId="urn:microsoft.com/office/officeart/2005/8/quickstyle/simple2" qsCatId="simple" csTypeId="urn:microsoft.com/office/officeart/2005/8/colors/accent1_2" csCatId="accent1" phldr="1"/>
      <dgm:spPr/>
      <dgm:t>
        <a:bodyPr/>
        <a:lstStyle/>
        <a:p>
          <a:endParaRPr lang="en-GB"/>
        </a:p>
      </dgm:t>
    </dgm:pt>
    <dgm:pt modelId="{96C0A242-4CD4-44E1-B581-B2B652575B81}">
      <dgm:prSet custT="1"/>
      <dgm:spPr/>
      <dgm:t>
        <a:bodyPr/>
        <a:lstStyle/>
        <a:p>
          <a:pPr algn="l" rtl="0"/>
          <a:r>
            <a:rPr lang="en-GB" sz="800" b="1" dirty="0">
              <a:latin typeface="Times New Roman" panose="02020603050405020304" pitchFamily="18" charset="0"/>
              <a:cs typeface="Times New Roman" panose="02020603050405020304" pitchFamily="18" charset="0"/>
            </a:rPr>
            <a:t>Highway Location: </a:t>
          </a:r>
          <a:endParaRPr lang="en-GB" sz="800" dirty="0">
            <a:latin typeface="Times New Roman" panose="02020603050405020304" pitchFamily="18" charset="0"/>
            <a:cs typeface="Times New Roman" panose="02020603050405020304" pitchFamily="18" charset="0"/>
          </a:endParaRPr>
        </a:p>
      </dgm:t>
    </dgm:pt>
    <dgm:pt modelId="{656E13B6-8F76-4947-96ED-509B9B34ED09}" type="parTrans" cxnId="{307D1B30-C055-4156-9A8F-92E66AA3E4E6}">
      <dgm:prSet/>
      <dgm:spPr/>
      <dgm:t>
        <a:bodyPr/>
        <a:lstStyle/>
        <a:p>
          <a:endParaRPr lang="en-GB" sz="800">
            <a:latin typeface="Times New Roman" panose="02020603050405020304" pitchFamily="18" charset="0"/>
            <a:cs typeface="Times New Roman" panose="02020603050405020304" pitchFamily="18" charset="0"/>
          </a:endParaRPr>
        </a:p>
      </dgm:t>
    </dgm:pt>
    <dgm:pt modelId="{9CDCCBD3-A093-4740-AD35-ADC86CBAAA97}" type="sibTrans" cxnId="{307D1B30-C055-4156-9A8F-92E66AA3E4E6}">
      <dgm:prSet/>
      <dgm:spPr/>
      <dgm:t>
        <a:bodyPr/>
        <a:lstStyle/>
        <a:p>
          <a:endParaRPr lang="en-GB" sz="800">
            <a:latin typeface="Times New Roman" panose="02020603050405020304" pitchFamily="18" charset="0"/>
            <a:cs typeface="Times New Roman" panose="02020603050405020304" pitchFamily="18" charset="0"/>
          </a:endParaRPr>
        </a:p>
      </dgm:t>
    </dgm:pt>
    <dgm:pt modelId="{886B70DE-73F0-472B-B013-E62C0E5FA993}">
      <dgm:prSet custT="1"/>
      <dgm:spPr/>
      <dgm:t>
        <a:bodyPr/>
        <a:lstStyle/>
        <a:p>
          <a:pPr algn="l" rtl="0"/>
          <a:r>
            <a:rPr lang="en-GB" sz="800" b="1" dirty="0">
              <a:latin typeface="Times New Roman" panose="02020603050405020304" pitchFamily="18" charset="0"/>
              <a:cs typeface="Times New Roman" panose="02020603050405020304" pitchFamily="18" charset="0"/>
            </a:rPr>
            <a:t>Principles of Highway Location</a:t>
          </a:r>
        </a:p>
      </dgm:t>
    </dgm:pt>
    <dgm:pt modelId="{DE8A2F85-EA34-476F-9804-93AB04504E49}" type="parTrans" cxnId="{97A21413-0333-4C21-A128-1FBD5475B0E9}">
      <dgm:prSet/>
      <dgm:spPr/>
      <dgm:t>
        <a:bodyPr/>
        <a:lstStyle/>
        <a:p>
          <a:endParaRPr lang="en-US" sz="800">
            <a:latin typeface="Times New Roman" panose="02020603050405020304" pitchFamily="18" charset="0"/>
            <a:cs typeface="Times New Roman" panose="02020603050405020304" pitchFamily="18" charset="0"/>
          </a:endParaRPr>
        </a:p>
      </dgm:t>
    </dgm:pt>
    <dgm:pt modelId="{0A0CCB94-CE4C-4E1F-A262-09AC7F10624C}" type="sibTrans" cxnId="{97A21413-0333-4C21-A128-1FBD5475B0E9}">
      <dgm:prSet/>
      <dgm:spPr/>
      <dgm:t>
        <a:bodyPr/>
        <a:lstStyle/>
        <a:p>
          <a:endParaRPr lang="en-US" sz="800">
            <a:latin typeface="Times New Roman" panose="02020603050405020304" pitchFamily="18" charset="0"/>
            <a:cs typeface="Times New Roman" panose="02020603050405020304" pitchFamily="18" charset="0"/>
          </a:endParaRPr>
        </a:p>
      </dgm:t>
    </dgm:pt>
    <dgm:pt modelId="{6844E9EF-649F-47F6-8876-674F626EF30C}">
      <dgm:prSet custT="1"/>
      <dgm:spPr/>
      <dgm:t>
        <a:bodyPr/>
        <a:lstStyle/>
        <a:p>
          <a:pPr algn="l" rtl="0"/>
          <a:r>
            <a:rPr lang="en-GB" sz="800" b="1" dirty="0">
              <a:latin typeface="Times New Roman" panose="02020603050405020304" pitchFamily="18" charset="0"/>
              <a:cs typeface="Times New Roman" panose="02020603050405020304" pitchFamily="18" charset="0"/>
            </a:rPr>
            <a:t>Highway Survey Methods</a:t>
          </a:r>
        </a:p>
      </dgm:t>
    </dgm:pt>
    <dgm:pt modelId="{34B2BC26-80C8-49A5-B4C3-462B70F3B902}" type="parTrans" cxnId="{8681009C-80A9-478B-8505-E491379D94E3}">
      <dgm:prSet/>
      <dgm:spPr/>
      <dgm:t>
        <a:bodyPr/>
        <a:lstStyle/>
        <a:p>
          <a:endParaRPr lang="en-US" sz="800">
            <a:latin typeface="Times New Roman" panose="02020603050405020304" pitchFamily="18" charset="0"/>
            <a:cs typeface="Times New Roman" panose="02020603050405020304" pitchFamily="18" charset="0"/>
          </a:endParaRPr>
        </a:p>
      </dgm:t>
    </dgm:pt>
    <dgm:pt modelId="{F4542CD0-DB1C-465B-906B-499FAAC9311B}" type="sibTrans" cxnId="{8681009C-80A9-478B-8505-E491379D94E3}">
      <dgm:prSet/>
      <dgm:spPr/>
      <dgm:t>
        <a:bodyPr/>
        <a:lstStyle/>
        <a:p>
          <a:endParaRPr lang="en-US" sz="800">
            <a:latin typeface="Times New Roman" panose="02020603050405020304" pitchFamily="18" charset="0"/>
            <a:cs typeface="Times New Roman" panose="02020603050405020304" pitchFamily="18" charset="0"/>
          </a:endParaRPr>
        </a:p>
      </dgm:t>
    </dgm:pt>
    <dgm:pt modelId="{573BCA54-8C8D-4D11-90D2-9235C0FE1072}">
      <dgm:prSet custT="1"/>
      <dgm:spPr/>
      <dgm:t>
        <a:bodyPr/>
        <a:lstStyle/>
        <a:p>
          <a:pPr algn="l" rtl="0"/>
          <a:r>
            <a:rPr lang="en-GB" sz="800" b="1" dirty="0">
              <a:latin typeface="Times New Roman" panose="02020603050405020304" pitchFamily="18" charset="0"/>
              <a:cs typeface="Times New Roman" panose="02020603050405020304" pitchFamily="18" charset="0"/>
            </a:rPr>
            <a:t>Highway Earthwork </a:t>
          </a:r>
        </a:p>
      </dgm:t>
    </dgm:pt>
    <dgm:pt modelId="{64403D39-BF43-4CFA-9807-43F92099C44F}" type="parTrans" cxnId="{C433B547-2D79-4C03-893D-B005439E9EA8}">
      <dgm:prSet/>
      <dgm:spPr/>
      <dgm:t>
        <a:bodyPr/>
        <a:lstStyle/>
        <a:p>
          <a:endParaRPr lang="en-US" sz="800">
            <a:latin typeface="Times New Roman" panose="02020603050405020304" pitchFamily="18" charset="0"/>
            <a:cs typeface="Times New Roman" panose="02020603050405020304" pitchFamily="18" charset="0"/>
          </a:endParaRPr>
        </a:p>
      </dgm:t>
    </dgm:pt>
    <dgm:pt modelId="{D646FD30-761E-4C9C-80CE-734DDD3EBFBE}" type="sibTrans" cxnId="{C433B547-2D79-4C03-893D-B005439E9EA8}">
      <dgm:prSet/>
      <dgm:spPr/>
      <dgm:t>
        <a:bodyPr/>
        <a:lstStyle/>
        <a:p>
          <a:endParaRPr lang="en-US" sz="800">
            <a:latin typeface="Times New Roman" panose="02020603050405020304" pitchFamily="18" charset="0"/>
            <a:cs typeface="Times New Roman" panose="02020603050405020304" pitchFamily="18" charset="0"/>
          </a:endParaRPr>
        </a:p>
      </dgm:t>
    </dgm:pt>
    <dgm:pt modelId="{B230B487-BE5A-4043-B092-297C8C11C2CF}">
      <dgm:prSet custT="1"/>
      <dgm:spPr/>
      <dgm:t>
        <a:bodyPr/>
        <a:lstStyle/>
        <a:p>
          <a:pPr algn="l" rtl="0"/>
          <a:r>
            <a:rPr lang="en-GB" sz="800" b="1" dirty="0">
              <a:latin typeface="Times New Roman" panose="02020603050405020304" pitchFamily="18" charset="0"/>
              <a:cs typeface="Times New Roman" panose="02020603050405020304" pitchFamily="18" charset="0"/>
            </a:rPr>
            <a:t>Final Plans</a:t>
          </a:r>
        </a:p>
      </dgm:t>
    </dgm:pt>
    <dgm:pt modelId="{B38483B6-4F22-44BA-82A6-35BFFC6F532C}" type="parTrans" cxnId="{BAE0C4B6-2315-4C53-A42E-5EB575149E5E}">
      <dgm:prSet/>
      <dgm:spPr/>
      <dgm:t>
        <a:bodyPr/>
        <a:lstStyle/>
        <a:p>
          <a:endParaRPr lang="en-US" sz="800">
            <a:latin typeface="Times New Roman" panose="02020603050405020304" pitchFamily="18" charset="0"/>
            <a:cs typeface="Times New Roman" panose="02020603050405020304" pitchFamily="18" charset="0"/>
          </a:endParaRPr>
        </a:p>
      </dgm:t>
    </dgm:pt>
    <dgm:pt modelId="{AA15AE30-827E-4456-B23D-083A30680DE0}" type="sibTrans" cxnId="{BAE0C4B6-2315-4C53-A42E-5EB575149E5E}">
      <dgm:prSet/>
      <dgm:spPr/>
      <dgm:t>
        <a:bodyPr/>
        <a:lstStyle/>
        <a:p>
          <a:endParaRPr lang="en-US" sz="800">
            <a:latin typeface="Times New Roman" panose="02020603050405020304" pitchFamily="18" charset="0"/>
            <a:cs typeface="Times New Roman" panose="02020603050405020304" pitchFamily="18" charset="0"/>
          </a:endParaRPr>
        </a:p>
      </dgm:t>
    </dgm:pt>
    <dgm:pt modelId="{22169ED5-C019-41FA-BFD8-75767CDAE3FF}">
      <dgm:prSet custT="1"/>
      <dgm:spPr/>
      <dgm:t>
        <a:bodyPr/>
        <a:lstStyle/>
        <a:p>
          <a:pPr algn="l" rtl="0"/>
          <a:r>
            <a:rPr lang="en-GB" sz="800" b="1" dirty="0">
              <a:latin typeface="Times New Roman" panose="02020603050405020304" pitchFamily="18" charset="0"/>
              <a:cs typeface="Times New Roman" panose="02020603050405020304" pitchFamily="18" charset="0"/>
            </a:rPr>
            <a:t>Classification of highways </a:t>
          </a:r>
        </a:p>
      </dgm:t>
    </dgm:pt>
    <dgm:pt modelId="{AE724D48-E22A-4A14-86A0-A8DFA261606A}" type="parTrans" cxnId="{EF878D2B-3143-4439-8AC0-6849CBE89DE5}">
      <dgm:prSet/>
      <dgm:spPr/>
      <dgm:t>
        <a:bodyPr/>
        <a:lstStyle/>
        <a:p>
          <a:endParaRPr lang="en-US" sz="800">
            <a:latin typeface="Times New Roman" panose="02020603050405020304" pitchFamily="18" charset="0"/>
            <a:cs typeface="Times New Roman" panose="02020603050405020304" pitchFamily="18" charset="0"/>
          </a:endParaRPr>
        </a:p>
      </dgm:t>
    </dgm:pt>
    <dgm:pt modelId="{5EA28B3C-EBD6-4C5D-9B4D-B3AB63D58907}" type="sibTrans" cxnId="{EF878D2B-3143-4439-8AC0-6849CBE89DE5}">
      <dgm:prSet/>
      <dgm:spPr/>
      <dgm:t>
        <a:bodyPr/>
        <a:lstStyle/>
        <a:p>
          <a:endParaRPr lang="en-US" sz="800">
            <a:latin typeface="Times New Roman" panose="02020603050405020304" pitchFamily="18" charset="0"/>
            <a:cs typeface="Times New Roman" panose="02020603050405020304" pitchFamily="18" charset="0"/>
          </a:endParaRPr>
        </a:p>
      </dgm:t>
    </dgm:pt>
    <dgm:pt modelId="{D242F137-C618-4FB4-AB84-37B2AFA96247}">
      <dgm:prSet custT="1"/>
      <dgm:spPr/>
      <dgm:t>
        <a:bodyPr/>
        <a:lstStyle/>
        <a:p>
          <a:pPr algn="l" rtl="0"/>
          <a:r>
            <a:rPr lang="en-GB" sz="800" b="1" dirty="0">
              <a:latin typeface="Times New Roman" panose="02020603050405020304" pitchFamily="18" charset="0"/>
              <a:cs typeface="Times New Roman" panose="02020603050405020304" pitchFamily="18" charset="0"/>
            </a:rPr>
            <a:t>Highway Functional Classification</a:t>
          </a:r>
        </a:p>
      </dgm:t>
    </dgm:pt>
    <dgm:pt modelId="{DD821D75-14ED-441E-9ED3-0E344951AEDA}" type="parTrans" cxnId="{8D7E0635-F450-47F2-9CC2-2B331E621188}">
      <dgm:prSet/>
      <dgm:spPr/>
      <dgm:t>
        <a:bodyPr/>
        <a:lstStyle/>
        <a:p>
          <a:endParaRPr lang="en-US" sz="800">
            <a:latin typeface="Times New Roman" panose="02020603050405020304" pitchFamily="18" charset="0"/>
            <a:cs typeface="Times New Roman" panose="02020603050405020304" pitchFamily="18" charset="0"/>
          </a:endParaRPr>
        </a:p>
      </dgm:t>
    </dgm:pt>
    <dgm:pt modelId="{5B7B34E5-2B56-4EBE-9BA7-984983A6D8BD}" type="sibTrans" cxnId="{8D7E0635-F450-47F2-9CC2-2B331E621188}">
      <dgm:prSet/>
      <dgm:spPr/>
      <dgm:t>
        <a:bodyPr/>
        <a:lstStyle/>
        <a:p>
          <a:endParaRPr lang="en-US" sz="800">
            <a:latin typeface="Times New Roman" panose="02020603050405020304" pitchFamily="18" charset="0"/>
            <a:cs typeface="Times New Roman" panose="02020603050405020304" pitchFamily="18" charset="0"/>
          </a:endParaRPr>
        </a:p>
      </dgm:t>
    </dgm:pt>
    <dgm:pt modelId="{6C7D890D-3503-4F32-A653-35E774F48F67}">
      <dgm:prSet custT="1"/>
      <dgm:spPr/>
      <dgm:t>
        <a:bodyPr/>
        <a:lstStyle/>
        <a:p>
          <a:pPr algn="l" rtl="0"/>
          <a:r>
            <a:rPr lang="en-GB" sz="800" b="1" dirty="0">
              <a:latin typeface="Times New Roman" panose="02020603050405020304" pitchFamily="18" charset="0"/>
              <a:cs typeface="Times New Roman" panose="02020603050405020304" pitchFamily="18" charset="0"/>
            </a:rPr>
            <a:t>Principal arterials</a:t>
          </a:r>
        </a:p>
      </dgm:t>
    </dgm:pt>
    <dgm:pt modelId="{36EF80F7-1C35-4345-843D-59FB0B3A492B}" type="parTrans" cxnId="{DD7B27E0-6F5E-4CA3-980E-F6525BFC5781}">
      <dgm:prSet/>
      <dgm:spPr/>
      <dgm:t>
        <a:bodyPr/>
        <a:lstStyle/>
        <a:p>
          <a:endParaRPr lang="en-US" sz="800">
            <a:latin typeface="Times New Roman" panose="02020603050405020304" pitchFamily="18" charset="0"/>
            <a:cs typeface="Times New Roman" panose="02020603050405020304" pitchFamily="18" charset="0"/>
          </a:endParaRPr>
        </a:p>
      </dgm:t>
    </dgm:pt>
    <dgm:pt modelId="{8FEE20A6-E559-404C-904F-09AD40D41F73}" type="sibTrans" cxnId="{DD7B27E0-6F5E-4CA3-980E-F6525BFC5781}">
      <dgm:prSet/>
      <dgm:spPr/>
      <dgm:t>
        <a:bodyPr/>
        <a:lstStyle/>
        <a:p>
          <a:endParaRPr lang="en-US" sz="800">
            <a:latin typeface="Times New Roman" panose="02020603050405020304" pitchFamily="18" charset="0"/>
            <a:cs typeface="Times New Roman" panose="02020603050405020304" pitchFamily="18" charset="0"/>
          </a:endParaRPr>
        </a:p>
      </dgm:t>
    </dgm:pt>
    <dgm:pt modelId="{4486901C-1D6A-4F79-94EE-04CC5D50D094}">
      <dgm:prSet custT="1"/>
      <dgm:spPr/>
      <dgm:t>
        <a:bodyPr/>
        <a:lstStyle/>
        <a:p>
          <a:pPr algn="l" rtl="0"/>
          <a:r>
            <a:rPr lang="en-GB" sz="800" b="1" dirty="0">
              <a:latin typeface="Times New Roman" panose="02020603050405020304" pitchFamily="18" charset="0"/>
              <a:cs typeface="Times New Roman" panose="02020603050405020304" pitchFamily="18" charset="0"/>
            </a:rPr>
            <a:t>Minor arterials</a:t>
          </a:r>
        </a:p>
      </dgm:t>
    </dgm:pt>
    <dgm:pt modelId="{C85743DD-542A-442D-B675-554978961C8A}" type="parTrans" cxnId="{0D3FA8E1-0C67-4101-AAB0-DD4CC980C46D}">
      <dgm:prSet/>
      <dgm:spPr/>
      <dgm:t>
        <a:bodyPr/>
        <a:lstStyle/>
        <a:p>
          <a:endParaRPr lang="en-US" sz="800">
            <a:latin typeface="Times New Roman" panose="02020603050405020304" pitchFamily="18" charset="0"/>
            <a:cs typeface="Times New Roman" panose="02020603050405020304" pitchFamily="18" charset="0"/>
          </a:endParaRPr>
        </a:p>
      </dgm:t>
    </dgm:pt>
    <dgm:pt modelId="{144761CC-491A-4803-9B39-6370C3CA4C23}" type="sibTrans" cxnId="{0D3FA8E1-0C67-4101-AAB0-DD4CC980C46D}">
      <dgm:prSet/>
      <dgm:spPr/>
      <dgm:t>
        <a:bodyPr/>
        <a:lstStyle/>
        <a:p>
          <a:endParaRPr lang="en-US" sz="800">
            <a:latin typeface="Times New Roman" panose="02020603050405020304" pitchFamily="18" charset="0"/>
            <a:cs typeface="Times New Roman" panose="02020603050405020304" pitchFamily="18" charset="0"/>
          </a:endParaRPr>
        </a:p>
      </dgm:t>
    </dgm:pt>
    <dgm:pt modelId="{9697A8F3-58AD-43C3-AC1C-7776C7FF9CFA}">
      <dgm:prSet custT="1"/>
      <dgm:spPr/>
      <dgm:t>
        <a:bodyPr/>
        <a:lstStyle/>
        <a:p>
          <a:pPr algn="l" rtl="0"/>
          <a:r>
            <a:rPr lang="en-GB" sz="800" b="1" dirty="0">
              <a:latin typeface="Times New Roman" panose="02020603050405020304" pitchFamily="18" charset="0"/>
              <a:cs typeface="Times New Roman" panose="02020603050405020304" pitchFamily="18" charset="0"/>
            </a:rPr>
            <a:t>Major collectors</a:t>
          </a:r>
        </a:p>
      </dgm:t>
    </dgm:pt>
    <dgm:pt modelId="{6CF3980F-57D4-4BFD-90AB-75E52AD22B02}" type="parTrans" cxnId="{693CEAFD-F35B-4172-917D-0FF02F9F90BD}">
      <dgm:prSet/>
      <dgm:spPr/>
      <dgm:t>
        <a:bodyPr/>
        <a:lstStyle/>
        <a:p>
          <a:endParaRPr lang="en-US" sz="800">
            <a:latin typeface="Times New Roman" panose="02020603050405020304" pitchFamily="18" charset="0"/>
            <a:cs typeface="Times New Roman" panose="02020603050405020304" pitchFamily="18" charset="0"/>
          </a:endParaRPr>
        </a:p>
      </dgm:t>
    </dgm:pt>
    <dgm:pt modelId="{0CF51CC6-BF75-48C0-9BE9-5A8DC8F0725F}" type="sibTrans" cxnId="{693CEAFD-F35B-4172-917D-0FF02F9F90BD}">
      <dgm:prSet/>
      <dgm:spPr/>
      <dgm:t>
        <a:bodyPr/>
        <a:lstStyle/>
        <a:p>
          <a:endParaRPr lang="en-US" sz="800">
            <a:latin typeface="Times New Roman" panose="02020603050405020304" pitchFamily="18" charset="0"/>
            <a:cs typeface="Times New Roman" panose="02020603050405020304" pitchFamily="18" charset="0"/>
          </a:endParaRPr>
        </a:p>
      </dgm:t>
    </dgm:pt>
    <dgm:pt modelId="{1C4A1205-64D9-436F-8AA6-3079C700651E}">
      <dgm:prSet custT="1"/>
      <dgm:spPr/>
      <dgm:t>
        <a:bodyPr/>
        <a:lstStyle/>
        <a:p>
          <a:pPr algn="l" rtl="0"/>
          <a:r>
            <a:rPr lang="en-GB" sz="800" b="1" dirty="0">
              <a:latin typeface="Times New Roman" panose="02020603050405020304" pitchFamily="18" charset="0"/>
              <a:cs typeface="Times New Roman" panose="02020603050405020304" pitchFamily="18" charset="0"/>
            </a:rPr>
            <a:t>Minor collectors</a:t>
          </a:r>
        </a:p>
      </dgm:t>
    </dgm:pt>
    <dgm:pt modelId="{93DDA6B8-1295-4A14-8A25-AE589006861E}" type="parTrans" cxnId="{DCB5E35F-E2E3-47E5-91D3-94F47C5A6B3E}">
      <dgm:prSet/>
      <dgm:spPr/>
      <dgm:t>
        <a:bodyPr/>
        <a:lstStyle/>
        <a:p>
          <a:endParaRPr lang="en-US" sz="800">
            <a:latin typeface="Times New Roman" panose="02020603050405020304" pitchFamily="18" charset="0"/>
            <a:cs typeface="Times New Roman" panose="02020603050405020304" pitchFamily="18" charset="0"/>
          </a:endParaRPr>
        </a:p>
      </dgm:t>
    </dgm:pt>
    <dgm:pt modelId="{D74F57ED-0326-4D7C-A5DE-AC3602435F32}" type="sibTrans" cxnId="{DCB5E35F-E2E3-47E5-91D3-94F47C5A6B3E}">
      <dgm:prSet/>
      <dgm:spPr/>
      <dgm:t>
        <a:bodyPr/>
        <a:lstStyle/>
        <a:p>
          <a:endParaRPr lang="en-US" sz="800">
            <a:latin typeface="Times New Roman" panose="02020603050405020304" pitchFamily="18" charset="0"/>
            <a:cs typeface="Times New Roman" panose="02020603050405020304" pitchFamily="18" charset="0"/>
          </a:endParaRPr>
        </a:p>
      </dgm:t>
    </dgm:pt>
    <dgm:pt modelId="{E6D5E0E6-C8CD-4CE2-B2F5-F50CD7CEED83}">
      <dgm:prSet custT="1"/>
      <dgm:spPr/>
      <dgm:t>
        <a:bodyPr/>
        <a:lstStyle/>
        <a:p>
          <a:pPr algn="l" rtl="0"/>
          <a:r>
            <a:rPr lang="en-GB" sz="800" b="1" dirty="0">
              <a:latin typeface="Times New Roman" panose="02020603050405020304" pitchFamily="18" charset="0"/>
              <a:cs typeface="Times New Roman" panose="02020603050405020304" pitchFamily="18" charset="0"/>
            </a:rPr>
            <a:t>Local roads and streets</a:t>
          </a:r>
        </a:p>
      </dgm:t>
    </dgm:pt>
    <dgm:pt modelId="{C7707F6B-B15D-464B-9C21-FFBAA6F24183}" type="parTrans" cxnId="{88475EE5-0DCD-4CAA-AA8C-BF25FA0BDF65}">
      <dgm:prSet/>
      <dgm:spPr/>
      <dgm:t>
        <a:bodyPr/>
        <a:lstStyle/>
        <a:p>
          <a:endParaRPr lang="en-US" sz="800">
            <a:latin typeface="Times New Roman" panose="02020603050405020304" pitchFamily="18" charset="0"/>
            <a:cs typeface="Times New Roman" panose="02020603050405020304" pitchFamily="18" charset="0"/>
          </a:endParaRPr>
        </a:p>
      </dgm:t>
    </dgm:pt>
    <dgm:pt modelId="{75DDD591-DA8B-440D-BCA5-5E1AA8AC5761}" type="sibTrans" cxnId="{88475EE5-0DCD-4CAA-AA8C-BF25FA0BDF65}">
      <dgm:prSet/>
      <dgm:spPr/>
      <dgm:t>
        <a:bodyPr/>
        <a:lstStyle/>
        <a:p>
          <a:endParaRPr lang="en-US" sz="800">
            <a:latin typeface="Times New Roman" panose="02020603050405020304" pitchFamily="18" charset="0"/>
            <a:cs typeface="Times New Roman" panose="02020603050405020304" pitchFamily="18" charset="0"/>
          </a:endParaRPr>
        </a:p>
      </dgm:t>
    </dgm:pt>
    <dgm:pt modelId="{DA3C64DE-FCA5-4D90-B58A-34DB95A0BF45}">
      <dgm:prSet custT="1"/>
      <dgm:spPr/>
      <dgm:t>
        <a:bodyPr/>
        <a:lstStyle/>
        <a:p>
          <a:pPr algn="l" rtl="0"/>
          <a:r>
            <a:rPr lang="en-GB" sz="800" b="1" dirty="0">
              <a:latin typeface="Times New Roman" panose="02020603050405020304" pitchFamily="18" charset="0"/>
              <a:cs typeface="Times New Roman" panose="02020603050405020304" pitchFamily="18" charset="0"/>
            </a:rPr>
            <a:t>Expressways</a:t>
          </a:r>
        </a:p>
      </dgm:t>
    </dgm:pt>
    <dgm:pt modelId="{F70310DB-5241-4DDE-8653-2690796B501C}" type="parTrans" cxnId="{CBC11884-3413-446D-96A7-E608459A9D98}">
      <dgm:prSet/>
      <dgm:spPr/>
      <dgm:t>
        <a:bodyPr/>
        <a:lstStyle/>
        <a:p>
          <a:endParaRPr lang="en-US" sz="800">
            <a:latin typeface="Times New Roman" panose="02020603050405020304" pitchFamily="18" charset="0"/>
            <a:cs typeface="Times New Roman" panose="02020603050405020304" pitchFamily="18" charset="0"/>
          </a:endParaRPr>
        </a:p>
      </dgm:t>
    </dgm:pt>
    <dgm:pt modelId="{C8E1B392-0F52-47AA-8A3A-5433AF1B0C7B}" type="sibTrans" cxnId="{CBC11884-3413-446D-96A7-E608459A9D98}">
      <dgm:prSet/>
      <dgm:spPr/>
      <dgm:t>
        <a:bodyPr/>
        <a:lstStyle/>
        <a:p>
          <a:endParaRPr lang="en-US" sz="800">
            <a:latin typeface="Times New Roman" panose="02020603050405020304" pitchFamily="18" charset="0"/>
            <a:cs typeface="Times New Roman" panose="02020603050405020304" pitchFamily="18" charset="0"/>
          </a:endParaRPr>
        </a:p>
      </dgm:t>
    </dgm:pt>
    <dgm:pt modelId="{6BBEF664-B964-478E-AD3E-52CE59DC726C}">
      <dgm:prSet custT="1"/>
      <dgm:spPr/>
      <dgm:t>
        <a:bodyPr/>
        <a:lstStyle/>
        <a:p>
          <a:pPr algn="l" rtl="0"/>
          <a:r>
            <a:rPr lang="en-GB" sz="800" b="1" dirty="0">
              <a:latin typeface="Times New Roman" panose="02020603050405020304" pitchFamily="18" charset="0"/>
              <a:cs typeface="Times New Roman" panose="02020603050405020304" pitchFamily="18" charset="0"/>
            </a:rPr>
            <a:t>Design elements: </a:t>
          </a:r>
        </a:p>
      </dgm:t>
    </dgm:pt>
    <dgm:pt modelId="{C2CF5636-5401-4DA3-AC91-45BA9E033E07}" type="parTrans" cxnId="{DC83A6F4-525C-4263-B2C3-8B96A1BF32D6}">
      <dgm:prSet/>
      <dgm:spPr/>
      <dgm:t>
        <a:bodyPr/>
        <a:lstStyle/>
        <a:p>
          <a:endParaRPr lang="en-US" sz="800">
            <a:latin typeface="Times New Roman" panose="02020603050405020304" pitchFamily="18" charset="0"/>
            <a:cs typeface="Times New Roman" panose="02020603050405020304" pitchFamily="18" charset="0"/>
          </a:endParaRPr>
        </a:p>
      </dgm:t>
    </dgm:pt>
    <dgm:pt modelId="{5AF94712-4B85-4886-8A64-3C67A2495E7C}" type="sibTrans" cxnId="{DC83A6F4-525C-4263-B2C3-8B96A1BF32D6}">
      <dgm:prSet/>
      <dgm:spPr/>
      <dgm:t>
        <a:bodyPr/>
        <a:lstStyle/>
        <a:p>
          <a:endParaRPr lang="en-US" sz="800">
            <a:latin typeface="Times New Roman" panose="02020603050405020304" pitchFamily="18" charset="0"/>
            <a:cs typeface="Times New Roman" panose="02020603050405020304" pitchFamily="18" charset="0"/>
          </a:endParaRPr>
        </a:p>
      </dgm:t>
    </dgm:pt>
    <dgm:pt modelId="{436A3FBF-A492-4123-8E06-89075541DACC}">
      <dgm:prSet custT="1"/>
      <dgm:spPr/>
      <dgm:t>
        <a:bodyPr/>
        <a:lstStyle/>
        <a:p>
          <a:pPr algn="l" rtl="0"/>
          <a:r>
            <a:rPr lang="en-GB" sz="800" b="1" dirty="0">
              <a:latin typeface="Times New Roman" panose="02020603050405020304" pitchFamily="18" charset="0"/>
              <a:cs typeface="Times New Roman" panose="02020603050405020304" pitchFamily="18" charset="0"/>
            </a:rPr>
            <a:t>Elevated, ground, </a:t>
          </a:r>
        </a:p>
      </dgm:t>
    </dgm:pt>
    <dgm:pt modelId="{804EF0F8-FF52-4C7A-A04E-61BE51279A31}" type="parTrans" cxnId="{0BA6DE77-238B-4D43-87B3-80153F0ECD4F}">
      <dgm:prSet/>
      <dgm:spPr/>
      <dgm:t>
        <a:bodyPr/>
        <a:lstStyle/>
        <a:p>
          <a:endParaRPr lang="en-US" sz="800">
            <a:latin typeface="Times New Roman" panose="02020603050405020304" pitchFamily="18" charset="0"/>
            <a:cs typeface="Times New Roman" panose="02020603050405020304" pitchFamily="18" charset="0"/>
          </a:endParaRPr>
        </a:p>
      </dgm:t>
    </dgm:pt>
    <dgm:pt modelId="{6287BCC9-F379-478B-B2FF-28275040C98C}" type="sibTrans" cxnId="{0BA6DE77-238B-4D43-87B3-80153F0ECD4F}">
      <dgm:prSet/>
      <dgm:spPr/>
      <dgm:t>
        <a:bodyPr/>
        <a:lstStyle/>
        <a:p>
          <a:endParaRPr lang="en-US" sz="800">
            <a:latin typeface="Times New Roman" panose="02020603050405020304" pitchFamily="18" charset="0"/>
            <a:cs typeface="Times New Roman" panose="02020603050405020304" pitchFamily="18" charset="0"/>
          </a:endParaRPr>
        </a:p>
      </dgm:t>
    </dgm:pt>
    <dgm:pt modelId="{28B5547B-B6D1-4E41-9FB3-7D7335251C82}">
      <dgm:prSet custT="1"/>
      <dgm:spPr/>
      <dgm:t>
        <a:bodyPr/>
        <a:lstStyle/>
        <a:p>
          <a:pPr algn="l" rtl="0"/>
          <a:r>
            <a:rPr lang="en-GB" sz="800" b="1" dirty="0">
              <a:latin typeface="Times New Roman" panose="02020603050405020304" pitchFamily="18" charset="0"/>
              <a:cs typeface="Times New Roman" panose="02020603050405020304" pitchFamily="18" charset="0"/>
            </a:rPr>
            <a:t>Depressed expressways, </a:t>
          </a:r>
        </a:p>
      </dgm:t>
    </dgm:pt>
    <dgm:pt modelId="{7D5587FA-B8F4-4B58-9439-A37F7162D9FF}" type="parTrans" cxnId="{DB20B8BE-2C18-4A1D-A018-E773840B0BB2}">
      <dgm:prSet/>
      <dgm:spPr/>
      <dgm:t>
        <a:bodyPr/>
        <a:lstStyle/>
        <a:p>
          <a:endParaRPr lang="en-US" sz="800">
            <a:latin typeface="Times New Roman" panose="02020603050405020304" pitchFamily="18" charset="0"/>
            <a:cs typeface="Times New Roman" panose="02020603050405020304" pitchFamily="18" charset="0"/>
          </a:endParaRPr>
        </a:p>
      </dgm:t>
    </dgm:pt>
    <dgm:pt modelId="{1BD93B2E-827E-4FB0-B2C8-22D9D5292FDB}" type="sibTrans" cxnId="{DB20B8BE-2C18-4A1D-A018-E773840B0BB2}">
      <dgm:prSet/>
      <dgm:spPr/>
      <dgm:t>
        <a:bodyPr/>
        <a:lstStyle/>
        <a:p>
          <a:endParaRPr lang="en-US" sz="800">
            <a:latin typeface="Times New Roman" panose="02020603050405020304" pitchFamily="18" charset="0"/>
            <a:cs typeface="Times New Roman" panose="02020603050405020304" pitchFamily="18" charset="0"/>
          </a:endParaRPr>
        </a:p>
      </dgm:t>
    </dgm:pt>
    <dgm:pt modelId="{CBA47F2A-8401-4B8E-A8F8-D944A01C5B01}">
      <dgm:prSet custT="1"/>
      <dgm:spPr/>
      <dgm:t>
        <a:bodyPr/>
        <a:lstStyle/>
        <a:p>
          <a:pPr algn="l" rtl="0"/>
          <a:r>
            <a:rPr lang="en-GB" sz="800" b="1" dirty="0">
              <a:latin typeface="Times New Roman" panose="02020603050405020304" pitchFamily="18" charset="0"/>
              <a:cs typeface="Times New Roman" panose="02020603050405020304" pitchFamily="18" charset="0"/>
            </a:rPr>
            <a:t>weaving ramps </a:t>
          </a:r>
        </a:p>
      </dgm:t>
    </dgm:pt>
    <dgm:pt modelId="{5736DB50-72F9-4AAC-A5CE-7F30D1F5BA56}" type="parTrans" cxnId="{4E189EC1-8C7D-4DC6-A1C9-331F91D4DA4B}">
      <dgm:prSet/>
      <dgm:spPr/>
      <dgm:t>
        <a:bodyPr/>
        <a:lstStyle/>
        <a:p>
          <a:endParaRPr lang="en-US" sz="800">
            <a:latin typeface="Times New Roman" panose="02020603050405020304" pitchFamily="18" charset="0"/>
            <a:cs typeface="Times New Roman" panose="02020603050405020304" pitchFamily="18" charset="0"/>
          </a:endParaRPr>
        </a:p>
      </dgm:t>
    </dgm:pt>
    <dgm:pt modelId="{D8B90514-2DF1-41E8-B1AE-93ABFB89A3F0}" type="sibTrans" cxnId="{4E189EC1-8C7D-4DC6-A1C9-331F91D4DA4B}">
      <dgm:prSet/>
      <dgm:spPr/>
      <dgm:t>
        <a:bodyPr/>
        <a:lstStyle/>
        <a:p>
          <a:endParaRPr lang="en-US" sz="800">
            <a:latin typeface="Times New Roman" panose="02020603050405020304" pitchFamily="18" charset="0"/>
            <a:cs typeface="Times New Roman" panose="02020603050405020304" pitchFamily="18" charset="0"/>
          </a:endParaRPr>
        </a:p>
      </dgm:t>
    </dgm:pt>
    <dgm:pt modelId="{9A02E797-7737-43DF-AC79-50EF2B4DE8FA}">
      <dgm:prSet custT="1"/>
      <dgm:spPr/>
      <dgm:t>
        <a:bodyPr/>
        <a:lstStyle/>
        <a:p>
          <a:pPr algn="l" rtl="0"/>
          <a:r>
            <a:rPr lang="en-GB" sz="800" b="1" dirty="0">
              <a:latin typeface="Times New Roman" panose="02020603050405020304" pitchFamily="18" charset="0"/>
              <a:cs typeface="Times New Roman" panose="02020603050405020304" pitchFamily="18" charset="0"/>
            </a:rPr>
            <a:t>Interchanges: </a:t>
          </a:r>
        </a:p>
      </dgm:t>
    </dgm:pt>
    <dgm:pt modelId="{AA96B731-F21D-470B-873D-694B73A574ED}" type="parTrans" cxnId="{4D698EC0-DFA6-495C-AA62-AF08748CBA9E}">
      <dgm:prSet/>
      <dgm:spPr/>
      <dgm:t>
        <a:bodyPr/>
        <a:lstStyle/>
        <a:p>
          <a:endParaRPr lang="en-US" sz="800">
            <a:latin typeface="Times New Roman" panose="02020603050405020304" pitchFamily="18" charset="0"/>
            <a:cs typeface="Times New Roman" panose="02020603050405020304" pitchFamily="18" charset="0"/>
          </a:endParaRPr>
        </a:p>
      </dgm:t>
    </dgm:pt>
    <dgm:pt modelId="{DF3E6151-5452-4531-8D03-47E9E7259F7D}" type="sibTrans" cxnId="{4D698EC0-DFA6-495C-AA62-AF08748CBA9E}">
      <dgm:prSet/>
      <dgm:spPr/>
      <dgm:t>
        <a:bodyPr/>
        <a:lstStyle/>
        <a:p>
          <a:endParaRPr lang="en-US" sz="800">
            <a:latin typeface="Times New Roman" panose="02020603050405020304" pitchFamily="18" charset="0"/>
            <a:cs typeface="Times New Roman" panose="02020603050405020304" pitchFamily="18" charset="0"/>
          </a:endParaRPr>
        </a:p>
      </dgm:t>
    </dgm:pt>
    <dgm:pt modelId="{DADEC717-6B22-4B00-9032-0351FFC5DC2A}">
      <dgm:prSet custT="1"/>
      <dgm:spPr/>
      <dgm:t>
        <a:bodyPr/>
        <a:lstStyle/>
        <a:p>
          <a:pPr algn="l" rtl="0"/>
          <a:r>
            <a:rPr lang="en-GB" sz="800" b="1" dirty="0">
              <a:latin typeface="Times New Roman" panose="02020603050405020304" pitchFamily="18" charset="0"/>
              <a:cs typeface="Times New Roman" panose="02020603050405020304" pitchFamily="18" charset="0"/>
            </a:rPr>
            <a:t>Types</a:t>
          </a:r>
        </a:p>
      </dgm:t>
    </dgm:pt>
    <dgm:pt modelId="{C5D3D281-3B59-4946-98E7-8F4B7FA7CBAF}" type="parTrans" cxnId="{61E7ADE4-6E04-4BAC-8B18-E53C6464CF4C}">
      <dgm:prSet/>
      <dgm:spPr/>
      <dgm:t>
        <a:bodyPr/>
        <a:lstStyle/>
        <a:p>
          <a:endParaRPr lang="en-US" sz="800">
            <a:latin typeface="Times New Roman" panose="02020603050405020304" pitchFamily="18" charset="0"/>
            <a:cs typeface="Times New Roman" panose="02020603050405020304" pitchFamily="18" charset="0"/>
          </a:endParaRPr>
        </a:p>
      </dgm:t>
    </dgm:pt>
    <dgm:pt modelId="{0DC6B8DA-7EE8-41B9-BE0C-043628894117}" type="sibTrans" cxnId="{61E7ADE4-6E04-4BAC-8B18-E53C6464CF4C}">
      <dgm:prSet/>
      <dgm:spPr/>
      <dgm:t>
        <a:bodyPr/>
        <a:lstStyle/>
        <a:p>
          <a:endParaRPr lang="en-US" sz="800">
            <a:latin typeface="Times New Roman" panose="02020603050405020304" pitchFamily="18" charset="0"/>
            <a:cs typeface="Times New Roman" panose="02020603050405020304" pitchFamily="18" charset="0"/>
          </a:endParaRPr>
        </a:p>
      </dgm:t>
    </dgm:pt>
    <dgm:pt modelId="{E16B9328-38CD-4C0A-BD9D-E513EE81B31D}">
      <dgm:prSet custT="1"/>
      <dgm:spPr/>
      <dgm:t>
        <a:bodyPr/>
        <a:lstStyle/>
        <a:p>
          <a:pPr algn="l" rtl="0"/>
          <a:r>
            <a:rPr lang="en-GB" sz="800" b="1" dirty="0">
              <a:latin typeface="Times New Roman" panose="02020603050405020304" pitchFamily="18" charset="0"/>
              <a:cs typeface="Times New Roman" panose="02020603050405020304" pitchFamily="18" charset="0"/>
            </a:rPr>
            <a:t>design considerations </a:t>
          </a:r>
        </a:p>
      </dgm:t>
    </dgm:pt>
    <dgm:pt modelId="{65D93575-FFE8-49AC-A200-DEEDEDC80547}" type="parTrans" cxnId="{DB890D47-AE0D-4828-949F-16DE3DD6D9E6}">
      <dgm:prSet/>
      <dgm:spPr/>
      <dgm:t>
        <a:bodyPr/>
        <a:lstStyle/>
        <a:p>
          <a:endParaRPr lang="en-US" sz="800">
            <a:latin typeface="Times New Roman" panose="02020603050405020304" pitchFamily="18" charset="0"/>
            <a:cs typeface="Times New Roman" panose="02020603050405020304" pitchFamily="18" charset="0"/>
          </a:endParaRPr>
        </a:p>
      </dgm:t>
    </dgm:pt>
    <dgm:pt modelId="{DAB73D7F-288F-46A3-BCB7-04C56AD0EBE0}" type="sibTrans" cxnId="{DB890D47-AE0D-4828-949F-16DE3DD6D9E6}">
      <dgm:prSet/>
      <dgm:spPr/>
      <dgm:t>
        <a:bodyPr/>
        <a:lstStyle/>
        <a:p>
          <a:endParaRPr lang="en-US" sz="800">
            <a:latin typeface="Times New Roman" panose="02020603050405020304" pitchFamily="18" charset="0"/>
            <a:cs typeface="Times New Roman" panose="02020603050405020304" pitchFamily="18" charset="0"/>
          </a:endParaRPr>
        </a:p>
      </dgm:t>
    </dgm:pt>
    <dgm:pt modelId="{7F71C1FE-143A-4673-B58C-301AE86087C2}">
      <dgm:prSet custT="1"/>
      <dgm:spPr/>
      <dgm:t>
        <a:bodyPr/>
        <a:lstStyle/>
        <a:p>
          <a:pPr algn="l" rtl="0"/>
          <a:r>
            <a:rPr lang="en-GB" sz="800" b="1" dirty="0">
              <a:latin typeface="Times New Roman" panose="02020603050405020304" pitchFamily="18" charset="0"/>
              <a:cs typeface="Times New Roman" panose="02020603050405020304" pitchFamily="18" charset="0"/>
            </a:rPr>
            <a:t>Highway economics: </a:t>
          </a:r>
        </a:p>
      </dgm:t>
    </dgm:pt>
    <dgm:pt modelId="{B50FD860-3DDE-4DFB-B4FC-5E7F64982376}" type="parTrans" cxnId="{7DE27FB4-ECC3-457E-A1F9-1111AE08D1D3}">
      <dgm:prSet/>
      <dgm:spPr/>
      <dgm:t>
        <a:bodyPr/>
        <a:lstStyle/>
        <a:p>
          <a:endParaRPr lang="en-US" sz="800">
            <a:latin typeface="Times New Roman" panose="02020603050405020304" pitchFamily="18" charset="0"/>
            <a:cs typeface="Times New Roman" panose="02020603050405020304" pitchFamily="18" charset="0"/>
          </a:endParaRPr>
        </a:p>
      </dgm:t>
    </dgm:pt>
    <dgm:pt modelId="{C7D7925E-A759-4A68-878B-C9412A378823}" type="sibTrans" cxnId="{7DE27FB4-ECC3-457E-A1F9-1111AE08D1D3}">
      <dgm:prSet/>
      <dgm:spPr/>
      <dgm:t>
        <a:bodyPr/>
        <a:lstStyle/>
        <a:p>
          <a:endParaRPr lang="en-US" sz="800">
            <a:latin typeface="Times New Roman" panose="02020603050405020304" pitchFamily="18" charset="0"/>
            <a:cs typeface="Times New Roman" panose="02020603050405020304" pitchFamily="18" charset="0"/>
          </a:endParaRPr>
        </a:p>
      </dgm:t>
    </dgm:pt>
    <dgm:pt modelId="{B7B9A3DE-624B-4FB1-BCCE-FF178DE704CE}">
      <dgm:prSet custT="1"/>
      <dgm:spPr/>
      <dgm:t>
        <a:bodyPr/>
        <a:lstStyle/>
        <a:p>
          <a:pPr algn="l" rtl="0"/>
          <a:r>
            <a:rPr lang="en-GB" sz="800" b="1" dirty="0">
              <a:latin typeface="Times New Roman" panose="02020603050405020304" pitchFamily="18" charset="0"/>
              <a:cs typeface="Times New Roman" panose="02020603050405020304" pitchFamily="18" charset="0"/>
            </a:rPr>
            <a:t>Highway Design Elements: </a:t>
          </a:r>
        </a:p>
      </dgm:t>
    </dgm:pt>
    <dgm:pt modelId="{0A04D10B-69CD-4E48-928B-F28DFA7D9CF7}" type="parTrans" cxnId="{B9176FE8-1182-4611-ADA2-706659A21164}">
      <dgm:prSet/>
      <dgm:spPr/>
      <dgm:t>
        <a:bodyPr/>
        <a:lstStyle/>
        <a:p>
          <a:endParaRPr lang="en-US" sz="800">
            <a:latin typeface="Times New Roman" panose="02020603050405020304" pitchFamily="18" charset="0"/>
            <a:cs typeface="Times New Roman" panose="02020603050405020304" pitchFamily="18" charset="0"/>
          </a:endParaRPr>
        </a:p>
      </dgm:t>
    </dgm:pt>
    <dgm:pt modelId="{A304FBB2-14C5-4157-8704-3A56E23B1B07}" type="sibTrans" cxnId="{B9176FE8-1182-4611-ADA2-706659A21164}">
      <dgm:prSet/>
      <dgm:spPr/>
      <dgm:t>
        <a:bodyPr/>
        <a:lstStyle/>
        <a:p>
          <a:endParaRPr lang="en-US" sz="800">
            <a:latin typeface="Times New Roman" panose="02020603050405020304" pitchFamily="18" charset="0"/>
            <a:cs typeface="Times New Roman" panose="02020603050405020304" pitchFamily="18" charset="0"/>
          </a:endParaRPr>
        </a:p>
      </dgm:t>
    </dgm:pt>
    <dgm:pt modelId="{4ED7D870-5F48-46E9-B21A-1C33ADC0653F}">
      <dgm:prSet custT="1"/>
      <dgm:spPr/>
      <dgm:t>
        <a:bodyPr/>
        <a:lstStyle/>
        <a:p>
          <a:pPr algn="l" rtl="0"/>
          <a:r>
            <a:rPr lang="en-GB" sz="800" b="1" dirty="0">
              <a:latin typeface="Times New Roman" panose="02020603050405020304" pitchFamily="18" charset="0"/>
              <a:cs typeface="Times New Roman" panose="02020603050405020304" pitchFamily="18" charset="0"/>
            </a:rPr>
            <a:t>Speed </a:t>
          </a:r>
        </a:p>
      </dgm:t>
    </dgm:pt>
    <dgm:pt modelId="{B9B640F6-8140-4807-ABB2-D4266AAD2B9A}" type="parTrans" cxnId="{F420830A-4E12-43FE-9578-772A2B1DF2B8}">
      <dgm:prSet/>
      <dgm:spPr/>
      <dgm:t>
        <a:bodyPr/>
        <a:lstStyle/>
        <a:p>
          <a:endParaRPr lang="en-US" sz="800">
            <a:latin typeface="Times New Roman" panose="02020603050405020304" pitchFamily="18" charset="0"/>
            <a:cs typeface="Times New Roman" panose="02020603050405020304" pitchFamily="18" charset="0"/>
          </a:endParaRPr>
        </a:p>
      </dgm:t>
    </dgm:pt>
    <dgm:pt modelId="{3D281ECE-312C-4171-9B41-3857F77FF286}" type="sibTrans" cxnId="{F420830A-4E12-43FE-9578-772A2B1DF2B8}">
      <dgm:prSet/>
      <dgm:spPr/>
      <dgm:t>
        <a:bodyPr/>
        <a:lstStyle/>
        <a:p>
          <a:endParaRPr lang="en-US" sz="800">
            <a:latin typeface="Times New Roman" panose="02020603050405020304" pitchFamily="18" charset="0"/>
            <a:cs typeface="Times New Roman" panose="02020603050405020304" pitchFamily="18" charset="0"/>
          </a:endParaRPr>
        </a:p>
      </dgm:t>
    </dgm:pt>
    <dgm:pt modelId="{FBB4D76F-0C7B-4ACC-8231-A06B1FA0D334}">
      <dgm:prSet custT="1"/>
      <dgm:spPr/>
      <dgm:t>
        <a:bodyPr/>
        <a:lstStyle/>
        <a:p>
          <a:pPr algn="l" rtl="0"/>
          <a:r>
            <a:rPr lang="en-GB" sz="800" b="1" dirty="0">
              <a:latin typeface="Times New Roman" panose="02020603050405020304" pitchFamily="18" charset="0"/>
              <a:cs typeface="Times New Roman" panose="02020603050405020304" pitchFamily="18" charset="0"/>
            </a:rPr>
            <a:t>Sight distance </a:t>
          </a:r>
        </a:p>
      </dgm:t>
    </dgm:pt>
    <dgm:pt modelId="{E9A5E7A5-5FDB-4340-BB4C-6752C5C0DEE7}" type="parTrans" cxnId="{B0076DE0-3921-4FAA-810F-54BCF5CA122F}">
      <dgm:prSet/>
      <dgm:spPr/>
      <dgm:t>
        <a:bodyPr/>
        <a:lstStyle/>
        <a:p>
          <a:endParaRPr lang="en-US" sz="800">
            <a:latin typeface="Times New Roman" panose="02020603050405020304" pitchFamily="18" charset="0"/>
            <a:cs typeface="Times New Roman" panose="02020603050405020304" pitchFamily="18" charset="0"/>
          </a:endParaRPr>
        </a:p>
      </dgm:t>
    </dgm:pt>
    <dgm:pt modelId="{BAF54A4C-C673-40B6-9F74-A6FDEA5B3DA8}" type="sibTrans" cxnId="{B0076DE0-3921-4FAA-810F-54BCF5CA122F}">
      <dgm:prSet/>
      <dgm:spPr/>
      <dgm:t>
        <a:bodyPr/>
        <a:lstStyle/>
        <a:p>
          <a:endParaRPr lang="en-US" sz="800">
            <a:latin typeface="Times New Roman" panose="02020603050405020304" pitchFamily="18" charset="0"/>
            <a:cs typeface="Times New Roman" panose="02020603050405020304" pitchFamily="18" charset="0"/>
          </a:endParaRPr>
        </a:p>
      </dgm:t>
    </dgm:pt>
    <dgm:pt modelId="{E58F881D-44E5-4F86-B1F6-9BB0776BBEB5}">
      <dgm:prSet custT="1"/>
      <dgm:spPr/>
      <dgm:t>
        <a:bodyPr/>
        <a:lstStyle/>
        <a:p>
          <a:pPr algn="l" rtl="0"/>
          <a:r>
            <a:rPr lang="en-GB" sz="800" b="1" dirty="0">
              <a:latin typeface="Times New Roman" panose="02020603050405020304" pitchFamily="18" charset="0"/>
              <a:cs typeface="Times New Roman" panose="02020603050405020304" pitchFamily="18" charset="0"/>
            </a:rPr>
            <a:t>Horizontal alignment </a:t>
          </a:r>
        </a:p>
      </dgm:t>
    </dgm:pt>
    <dgm:pt modelId="{ECC2CA4A-3293-4263-9467-174DE5A46AEE}" type="parTrans" cxnId="{5AAA426C-52FE-4535-BCD9-C7470B4E95EE}">
      <dgm:prSet/>
      <dgm:spPr/>
      <dgm:t>
        <a:bodyPr/>
        <a:lstStyle/>
        <a:p>
          <a:endParaRPr lang="en-US" sz="800">
            <a:latin typeface="Times New Roman" panose="02020603050405020304" pitchFamily="18" charset="0"/>
            <a:cs typeface="Times New Roman" panose="02020603050405020304" pitchFamily="18" charset="0"/>
          </a:endParaRPr>
        </a:p>
      </dgm:t>
    </dgm:pt>
    <dgm:pt modelId="{97CDC2DE-0646-4D03-AACD-30C575C39BAB}" type="sibTrans" cxnId="{5AAA426C-52FE-4535-BCD9-C7470B4E95EE}">
      <dgm:prSet/>
      <dgm:spPr/>
      <dgm:t>
        <a:bodyPr/>
        <a:lstStyle/>
        <a:p>
          <a:endParaRPr lang="en-US" sz="800">
            <a:latin typeface="Times New Roman" panose="02020603050405020304" pitchFamily="18" charset="0"/>
            <a:cs typeface="Times New Roman" panose="02020603050405020304" pitchFamily="18" charset="0"/>
          </a:endParaRPr>
        </a:p>
      </dgm:t>
    </dgm:pt>
    <dgm:pt modelId="{0B74CEED-6FC8-4460-8E8B-2A9BAADFD514}">
      <dgm:prSet custT="1"/>
      <dgm:spPr/>
      <dgm:t>
        <a:bodyPr/>
        <a:lstStyle/>
        <a:p>
          <a:pPr algn="l" rtl="0"/>
          <a:r>
            <a:rPr lang="en-GB" sz="800" b="1" dirty="0">
              <a:latin typeface="Times New Roman" panose="02020603050405020304" pitchFamily="18" charset="0"/>
              <a:cs typeface="Times New Roman" panose="02020603050405020304" pitchFamily="18" charset="0"/>
            </a:rPr>
            <a:t>Vertical alignment</a:t>
          </a:r>
        </a:p>
      </dgm:t>
    </dgm:pt>
    <dgm:pt modelId="{FC833190-B553-461E-AD60-F999782C0DF2}" type="parTrans" cxnId="{2BB41951-3D6B-445B-A687-115B5630AE40}">
      <dgm:prSet/>
      <dgm:spPr/>
      <dgm:t>
        <a:bodyPr/>
        <a:lstStyle/>
        <a:p>
          <a:endParaRPr lang="en-US" sz="800">
            <a:latin typeface="Times New Roman" panose="02020603050405020304" pitchFamily="18" charset="0"/>
            <a:cs typeface="Times New Roman" panose="02020603050405020304" pitchFamily="18" charset="0"/>
          </a:endParaRPr>
        </a:p>
      </dgm:t>
    </dgm:pt>
    <dgm:pt modelId="{A64C31B6-CE10-4550-B47E-C9016EAC7936}" type="sibTrans" cxnId="{2BB41951-3D6B-445B-A687-115B5630AE40}">
      <dgm:prSet/>
      <dgm:spPr/>
      <dgm:t>
        <a:bodyPr/>
        <a:lstStyle/>
        <a:p>
          <a:endParaRPr lang="en-US" sz="800">
            <a:latin typeface="Times New Roman" panose="02020603050405020304" pitchFamily="18" charset="0"/>
            <a:cs typeface="Times New Roman" panose="02020603050405020304" pitchFamily="18" charset="0"/>
          </a:endParaRPr>
        </a:p>
      </dgm:t>
    </dgm:pt>
    <dgm:pt modelId="{59B5AD27-824B-4DA8-88B2-CAF96DAED833}">
      <dgm:prSet custT="1"/>
      <dgm:spPr/>
      <dgm:t>
        <a:bodyPr/>
        <a:lstStyle/>
        <a:p>
          <a:pPr algn="l" rtl="0"/>
          <a:r>
            <a:rPr lang="en-GB" sz="800" b="1" dirty="0">
              <a:latin typeface="Times New Roman" panose="02020603050405020304" pitchFamily="18" charset="0"/>
              <a:cs typeface="Times New Roman" panose="02020603050405020304" pitchFamily="18" charset="0"/>
            </a:rPr>
            <a:t>Major cross section elements</a:t>
          </a:r>
        </a:p>
      </dgm:t>
    </dgm:pt>
    <dgm:pt modelId="{EC230737-3E62-4353-BB50-8CA8261A12CE}" type="parTrans" cxnId="{2FB70130-FFA4-480D-8698-E32D5C37A32A}">
      <dgm:prSet/>
      <dgm:spPr/>
      <dgm:t>
        <a:bodyPr/>
        <a:lstStyle/>
        <a:p>
          <a:endParaRPr lang="en-US" sz="800">
            <a:latin typeface="Times New Roman" panose="02020603050405020304" pitchFamily="18" charset="0"/>
            <a:cs typeface="Times New Roman" panose="02020603050405020304" pitchFamily="18" charset="0"/>
          </a:endParaRPr>
        </a:p>
      </dgm:t>
    </dgm:pt>
    <dgm:pt modelId="{0D0BC994-DFDE-408D-AD57-F3AD3A873368}" type="sibTrans" cxnId="{2FB70130-FFA4-480D-8698-E32D5C37A32A}">
      <dgm:prSet/>
      <dgm:spPr/>
      <dgm:t>
        <a:bodyPr/>
        <a:lstStyle/>
        <a:p>
          <a:endParaRPr lang="en-US" sz="800">
            <a:latin typeface="Times New Roman" panose="02020603050405020304" pitchFamily="18" charset="0"/>
            <a:cs typeface="Times New Roman" panose="02020603050405020304" pitchFamily="18" charset="0"/>
          </a:endParaRPr>
        </a:p>
      </dgm:t>
    </dgm:pt>
    <dgm:pt modelId="{6B85CD99-37C7-4710-AC9A-5113D42248E6}">
      <dgm:prSet custT="1"/>
      <dgm:spPr/>
      <dgm:t>
        <a:bodyPr/>
        <a:lstStyle/>
        <a:p>
          <a:pPr algn="l" rtl="0"/>
          <a:r>
            <a:rPr lang="en-GB" sz="800" b="1" dirty="0">
              <a:latin typeface="Times New Roman" panose="02020603050405020304" pitchFamily="18" charset="0"/>
              <a:cs typeface="Times New Roman" panose="02020603050405020304" pitchFamily="18" charset="0"/>
            </a:rPr>
            <a:t>Other intersection elements </a:t>
          </a:r>
        </a:p>
      </dgm:t>
    </dgm:pt>
    <dgm:pt modelId="{219CA8FB-395A-43F2-98C4-462023C5D481}" type="parTrans" cxnId="{4856ADD6-1586-4AC7-9952-C54771B13D21}">
      <dgm:prSet/>
      <dgm:spPr/>
      <dgm:t>
        <a:bodyPr/>
        <a:lstStyle/>
        <a:p>
          <a:endParaRPr lang="en-US" sz="800">
            <a:latin typeface="Times New Roman" panose="02020603050405020304" pitchFamily="18" charset="0"/>
            <a:cs typeface="Times New Roman" panose="02020603050405020304" pitchFamily="18" charset="0"/>
          </a:endParaRPr>
        </a:p>
      </dgm:t>
    </dgm:pt>
    <dgm:pt modelId="{183705AD-6FED-4A65-AF0B-8144DA340B79}" type="sibTrans" cxnId="{4856ADD6-1586-4AC7-9952-C54771B13D21}">
      <dgm:prSet/>
      <dgm:spPr/>
      <dgm:t>
        <a:bodyPr/>
        <a:lstStyle/>
        <a:p>
          <a:endParaRPr lang="en-US" sz="800">
            <a:latin typeface="Times New Roman" panose="02020603050405020304" pitchFamily="18" charset="0"/>
            <a:cs typeface="Times New Roman" panose="02020603050405020304" pitchFamily="18" charset="0"/>
          </a:endParaRPr>
        </a:p>
      </dgm:t>
    </dgm:pt>
    <dgm:pt modelId="{FCC1EA9E-E881-4596-B8F1-3C90EEC4A477}">
      <dgm:prSet custT="1"/>
      <dgm:spPr/>
      <dgm:t>
        <a:bodyPr/>
        <a:lstStyle/>
        <a:p>
          <a:pPr algn="l" rtl="0"/>
          <a:r>
            <a:rPr lang="en-GB" sz="800" b="1" dirty="0">
              <a:latin typeface="Times New Roman" panose="02020603050405020304" pitchFamily="18" charset="0"/>
              <a:cs typeface="Times New Roman" panose="02020603050405020304" pitchFamily="18" charset="0"/>
            </a:rPr>
            <a:t>Pavements: </a:t>
          </a:r>
        </a:p>
      </dgm:t>
    </dgm:pt>
    <dgm:pt modelId="{0A08415F-12D0-480B-AB05-576F31C37A6F}" type="parTrans" cxnId="{C7665417-0E29-4C8F-848B-B1B198D8D4CE}">
      <dgm:prSet/>
      <dgm:spPr/>
      <dgm:t>
        <a:bodyPr/>
        <a:lstStyle/>
        <a:p>
          <a:endParaRPr lang="en-US" sz="800">
            <a:latin typeface="Times New Roman" panose="02020603050405020304" pitchFamily="18" charset="0"/>
            <a:cs typeface="Times New Roman" panose="02020603050405020304" pitchFamily="18" charset="0"/>
          </a:endParaRPr>
        </a:p>
      </dgm:t>
    </dgm:pt>
    <dgm:pt modelId="{7DFEB222-E6C2-4809-8DC2-A91C323237D0}" type="sibTrans" cxnId="{C7665417-0E29-4C8F-848B-B1B198D8D4CE}">
      <dgm:prSet/>
      <dgm:spPr/>
      <dgm:t>
        <a:bodyPr/>
        <a:lstStyle/>
        <a:p>
          <a:endParaRPr lang="en-US" sz="800">
            <a:latin typeface="Times New Roman" panose="02020603050405020304" pitchFamily="18" charset="0"/>
            <a:cs typeface="Times New Roman" panose="02020603050405020304" pitchFamily="18" charset="0"/>
          </a:endParaRPr>
        </a:p>
      </dgm:t>
    </dgm:pt>
    <dgm:pt modelId="{A5E39536-8525-45C6-9038-61B13E0BE4AE}">
      <dgm:prSet custT="1"/>
      <dgm:spPr/>
      <dgm:t>
        <a:bodyPr/>
        <a:lstStyle/>
        <a:p>
          <a:pPr algn="l" rtl="0"/>
          <a:r>
            <a:rPr lang="en-GB" sz="800" b="1" dirty="0">
              <a:latin typeface="Times New Roman" panose="02020603050405020304" pitchFamily="18" charset="0"/>
              <a:cs typeface="Times New Roman" panose="02020603050405020304" pitchFamily="18" charset="0"/>
            </a:rPr>
            <a:t>Types of pavements: </a:t>
          </a:r>
        </a:p>
      </dgm:t>
    </dgm:pt>
    <dgm:pt modelId="{03A21D4A-3BF1-4B24-BC47-915DFE5C5370}" type="parTrans" cxnId="{04DC74D5-BFDD-4455-A0C0-4C74458E01DD}">
      <dgm:prSet/>
      <dgm:spPr/>
      <dgm:t>
        <a:bodyPr/>
        <a:lstStyle/>
        <a:p>
          <a:endParaRPr lang="en-US" sz="800">
            <a:latin typeface="Times New Roman" panose="02020603050405020304" pitchFamily="18" charset="0"/>
            <a:cs typeface="Times New Roman" panose="02020603050405020304" pitchFamily="18" charset="0"/>
          </a:endParaRPr>
        </a:p>
      </dgm:t>
    </dgm:pt>
    <dgm:pt modelId="{88EEFF59-9D06-488C-9E77-437BA5396217}" type="sibTrans" cxnId="{04DC74D5-BFDD-4455-A0C0-4C74458E01DD}">
      <dgm:prSet/>
      <dgm:spPr/>
      <dgm:t>
        <a:bodyPr/>
        <a:lstStyle/>
        <a:p>
          <a:endParaRPr lang="en-US" sz="800">
            <a:latin typeface="Times New Roman" panose="02020603050405020304" pitchFamily="18" charset="0"/>
            <a:cs typeface="Times New Roman" panose="02020603050405020304" pitchFamily="18" charset="0"/>
          </a:endParaRPr>
        </a:p>
      </dgm:t>
    </dgm:pt>
    <dgm:pt modelId="{8AA44D2E-6046-4466-977A-9566243E8770}">
      <dgm:prSet custT="1"/>
      <dgm:spPr/>
      <dgm:t>
        <a:bodyPr/>
        <a:lstStyle/>
        <a:p>
          <a:pPr algn="l" rtl="0"/>
          <a:r>
            <a:rPr lang="en-GB" sz="800" b="1" dirty="0">
              <a:latin typeface="Times New Roman" panose="02020603050405020304" pitchFamily="18" charset="0"/>
              <a:cs typeface="Times New Roman" panose="02020603050405020304" pitchFamily="18" charset="0"/>
            </a:rPr>
            <a:t>flexible pavements</a:t>
          </a:r>
        </a:p>
      </dgm:t>
    </dgm:pt>
    <dgm:pt modelId="{871D1880-F94F-4662-B279-5B30B7F87D35}" type="parTrans" cxnId="{8DB9B426-322C-4A3E-A322-E497CAD1B4BD}">
      <dgm:prSet/>
      <dgm:spPr/>
      <dgm:t>
        <a:bodyPr/>
        <a:lstStyle/>
        <a:p>
          <a:endParaRPr lang="en-US" sz="800">
            <a:latin typeface="Times New Roman" panose="02020603050405020304" pitchFamily="18" charset="0"/>
            <a:cs typeface="Times New Roman" panose="02020603050405020304" pitchFamily="18" charset="0"/>
          </a:endParaRPr>
        </a:p>
      </dgm:t>
    </dgm:pt>
    <dgm:pt modelId="{176B8922-3961-4AF5-8299-1CBA6CACC932}" type="sibTrans" cxnId="{8DB9B426-322C-4A3E-A322-E497CAD1B4BD}">
      <dgm:prSet/>
      <dgm:spPr/>
      <dgm:t>
        <a:bodyPr/>
        <a:lstStyle/>
        <a:p>
          <a:endParaRPr lang="en-US" sz="800">
            <a:latin typeface="Times New Roman" panose="02020603050405020304" pitchFamily="18" charset="0"/>
            <a:cs typeface="Times New Roman" panose="02020603050405020304" pitchFamily="18" charset="0"/>
          </a:endParaRPr>
        </a:p>
      </dgm:t>
    </dgm:pt>
    <dgm:pt modelId="{BC2A973E-BC6B-40A7-AA33-32CD1BF2C63E}">
      <dgm:prSet custT="1"/>
      <dgm:spPr/>
      <dgm:t>
        <a:bodyPr/>
        <a:lstStyle/>
        <a:p>
          <a:pPr algn="l" rtl="0"/>
          <a:r>
            <a:rPr lang="en-GB" sz="800" b="1" dirty="0">
              <a:latin typeface="Times New Roman" panose="02020603050405020304" pitchFamily="18" charset="0"/>
              <a:cs typeface="Times New Roman" panose="02020603050405020304" pitchFamily="18" charset="0"/>
            </a:rPr>
            <a:t>rigid pavements </a:t>
          </a:r>
        </a:p>
      </dgm:t>
    </dgm:pt>
    <dgm:pt modelId="{58CB416B-D325-4530-B3C6-821EFC2A4AEB}" type="parTrans" cxnId="{7A667429-8C5C-4C7C-A453-4007A7DAEC28}">
      <dgm:prSet/>
      <dgm:spPr/>
      <dgm:t>
        <a:bodyPr/>
        <a:lstStyle/>
        <a:p>
          <a:endParaRPr lang="en-US" sz="800">
            <a:latin typeface="Times New Roman" panose="02020603050405020304" pitchFamily="18" charset="0"/>
            <a:cs typeface="Times New Roman" panose="02020603050405020304" pitchFamily="18" charset="0"/>
          </a:endParaRPr>
        </a:p>
      </dgm:t>
    </dgm:pt>
    <dgm:pt modelId="{9BD35DD0-425D-4625-A4A0-00A9411B6BE1}" type="sibTrans" cxnId="{7A667429-8C5C-4C7C-A453-4007A7DAEC28}">
      <dgm:prSet/>
      <dgm:spPr/>
      <dgm:t>
        <a:bodyPr/>
        <a:lstStyle/>
        <a:p>
          <a:endParaRPr lang="en-US" sz="800">
            <a:latin typeface="Times New Roman" panose="02020603050405020304" pitchFamily="18" charset="0"/>
            <a:cs typeface="Times New Roman" panose="02020603050405020304" pitchFamily="18" charset="0"/>
          </a:endParaRPr>
        </a:p>
      </dgm:t>
    </dgm:pt>
    <dgm:pt modelId="{E4E42585-9E9A-42B8-9C04-F22C97FF00AF}">
      <dgm:prSet custT="1"/>
      <dgm:spPr/>
      <dgm:t>
        <a:bodyPr/>
        <a:lstStyle/>
        <a:p>
          <a:pPr algn="l" rtl="0"/>
          <a:r>
            <a:rPr lang="en-GB" sz="800" b="1" dirty="0">
              <a:latin typeface="Times New Roman" panose="02020603050405020304" pitchFamily="18" charset="0"/>
              <a:cs typeface="Times New Roman" panose="02020603050405020304" pitchFamily="18" charset="0"/>
            </a:rPr>
            <a:t>Structure of pavements. </a:t>
          </a:r>
        </a:p>
      </dgm:t>
    </dgm:pt>
    <dgm:pt modelId="{D0AAE9A3-68EE-4E08-BD03-6ADABDF2DF0A}" type="parTrans" cxnId="{3E12E775-6D25-4B9B-820F-D1B50FD77B80}">
      <dgm:prSet/>
      <dgm:spPr/>
      <dgm:t>
        <a:bodyPr/>
        <a:lstStyle/>
        <a:p>
          <a:endParaRPr lang="en-US" sz="800">
            <a:latin typeface="Times New Roman" panose="02020603050405020304" pitchFamily="18" charset="0"/>
            <a:cs typeface="Times New Roman" panose="02020603050405020304" pitchFamily="18" charset="0"/>
          </a:endParaRPr>
        </a:p>
      </dgm:t>
    </dgm:pt>
    <dgm:pt modelId="{095EEFD5-30CC-4D3F-AA2A-8CCC6CAB4F46}" type="sibTrans" cxnId="{3E12E775-6D25-4B9B-820F-D1B50FD77B80}">
      <dgm:prSet/>
      <dgm:spPr/>
      <dgm:t>
        <a:bodyPr/>
        <a:lstStyle/>
        <a:p>
          <a:endParaRPr lang="en-US" sz="800">
            <a:latin typeface="Times New Roman" panose="02020603050405020304" pitchFamily="18" charset="0"/>
            <a:cs typeface="Times New Roman" panose="02020603050405020304" pitchFamily="18" charset="0"/>
          </a:endParaRPr>
        </a:p>
      </dgm:t>
    </dgm:pt>
    <dgm:pt modelId="{D7247A08-C8E8-4960-A09E-BDF0118308E8}">
      <dgm:prSet custT="1"/>
      <dgm:spPr/>
      <dgm:t>
        <a:bodyPr/>
        <a:lstStyle/>
        <a:p>
          <a:pPr algn="l" rtl="0"/>
          <a:r>
            <a:rPr lang="en-GB" sz="800" b="1" dirty="0">
              <a:latin typeface="Times New Roman" panose="02020603050405020304" pitchFamily="18" charset="0"/>
              <a:cs typeface="Times New Roman" panose="02020603050405020304" pitchFamily="18" charset="0"/>
            </a:rPr>
            <a:t>Pavement design methods </a:t>
          </a:r>
        </a:p>
      </dgm:t>
    </dgm:pt>
    <dgm:pt modelId="{4B159955-9ACE-469E-9F5F-6D9127C444EE}" type="parTrans" cxnId="{4150250C-4CCA-4144-979F-0EA1570CCF83}">
      <dgm:prSet/>
      <dgm:spPr/>
      <dgm:t>
        <a:bodyPr/>
        <a:lstStyle/>
        <a:p>
          <a:endParaRPr lang="en-US" sz="800">
            <a:latin typeface="Times New Roman" panose="02020603050405020304" pitchFamily="18" charset="0"/>
            <a:cs typeface="Times New Roman" panose="02020603050405020304" pitchFamily="18" charset="0"/>
          </a:endParaRPr>
        </a:p>
      </dgm:t>
    </dgm:pt>
    <dgm:pt modelId="{02F53865-2027-492E-B9A4-C8A7E280E099}" type="sibTrans" cxnId="{4150250C-4CCA-4144-979F-0EA1570CCF83}">
      <dgm:prSet/>
      <dgm:spPr/>
      <dgm:t>
        <a:bodyPr/>
        <a:lstStyle/>
        <a:p>
          <a:endParaRPr lang="en-US" sz="800">
            <a:latin typeface="Times New Roman" panose="02020603050405020304" pitchFamily="18" charset="0"/>
            <a:cs typeface="Times New Roman" panose="02020603050405020304" pitchFamily="18" charset="0"/>
          </a:endParaRPr>
        </a:p>
      </dgm:t>
    </dgm:pt>
    <dgm:pt modelId="{655B290A-F095-4A39-99C1-A53500FC77A5}">
      <dgm:prSet custT="1"/>
      <dgm:spPr/>
      <dgm:t>
        <a:bodyPr/>
        <a:lstStyle/>
        <a:p>
          <a:pPr algn="l" rtl="0"/>
          <a:r>
            <a:rPr lang="en-GB" sz="800" b="1" dirty="0">
              <a:latin typeface="Times New Roman" panose="02020603050405020304" pitchFamily="18" charset="0"/>
              <a:cs typeface="Times New Roman" panose="02020603050405020304" pitchFamily="18" charset="0"/>
            </a:rPr>
            <a:t>Pavement maintenance </a:t>
          </a:r>
        </a:p>
      </dgm:t>
    </dgm:pt>
    <dgm:pt modelId="{A9A0DC8B-A4D7-4250-AC5C-3A7D76F69953}" type="parTrans" cxnId="{9BA6184E-8F30-41B7-8FE8-D0D8D2FD7482}">
      <dgm:prSet/>
      <dgm:spPr/>
      <dgm:t>
        <a:bodyPr/>
        <a:lstStyle/>
        <a:p>
          <a:endParaRPr lang="en-US" sz="800">
            <a:latin typeface="Times New Roman" panose="02020603050405020304" pitchFamily="18" charset="0"/>
            <a:cs typeface="Times New Roman" panose="02020603050405020304" pitchFamily="18" charset="0"/>
          </a:endParaRPr>
        </a:p>
      </dgm:t>
    </dgm:pt>
    <dgm:pt modelId="{FC83ADD3-7ACF-4D51-A40D-7AF6E2865BE9}" type="sibTrans" cxnId="{9BA6184E-8F30-41B7-8FE8-D0D8D2FD7482}">
      <dgm:prSet/>
      <dgm:spPr/>
      <dgm:t>
        <a:bodyPr/>
        <a:lstStyle/>
        <a:p>
          <a:endParaRPr lang="en-US" sz="800">
            <a:latin typeface="Times New Roman" panose="02020603050405020304" pitchFamily="18" charset="0"/>
            <a:cs typeface="Times New Roman" panose="02020603050405020304" pitchFamily="18" charset="0"/>
          </a:endParaRPr>
        </a:p>
      </dgm:t>
    </dgm:pt>
    <dgm:pt modelId="{4A043FAF-E7EC-4192-B505-E725111160D8}">
      <dgm:prSet custT="1"/>
      <dgm:spPr/>
      <dgm:t>
        <a:bodyPr/>
        <a:lstStyle/>
        <a:p>
          <a:pPr algn="l" rtl="0"/>
          <a:r>
            <a:rPr lang="en-GB" sz="800" b="1" dirty="0">
              <a:latin typeface="Times New Roman" panose="02020603050405020304" pitchFamily="18" charset="0"/>
              <a:cs typeface="Times New Roman" panose="02020603050405020304" pitchFamily="18" charset="0"/>
            </a:rPr>
            <a:t>Highway construction materials</a:t>
          </a:r>
        </a:p>
      </dgm:t>
    </dgm:pt>
    <dgm:pt modelId="{74836D5C-0EA6-4D05-B66F-71F1ECF3E39F}" type="parTrans" cxnId="{F5326A02-23E3-4772-BF28-73D67E333973}">
      <dgm:prSet/>
      <dgm:spPr/>
      <dgm:t>
        <a:bodyPr/>
        <a:lstStyle/>
        <a:p>
          <a:endParaRPr lang="en-US" sz="800">
            <a:latin typeface="Times New Roman" panose="02020603050405020304" pitchFamily="18" charset="0"/>
            <a:cs typeface="Times New Roman" panose="02020603050405020304" pitchFamily="18" charset="0"/>
          </a:endParaRPr>
        </a:p>
      </dgm:t>
    </dgm:pt>
    <dgm:pt modelId="{2C7DA41D-B268-4576-BC58-A1964C20DA7F}" type="sibTrans" cxnId="{F5326A02-23E3-4772-BF28-73D67E333973}">
      <dgm:prSet/>
      <dgm:spPr/>
      <dgm:t>
        <a:bodyPr/>
        <a:lstStyle/>
        <a:p>
          <a:endParaRPr lang="en-US" sz="800">
            <a:latin typeface="Times New Roman" panose="02020603050405020304" pitchFamily="18" charset="0"/>
            <a:cs typeface="Times New Roman" panose="02020603050405020304" pitchFamily="18" charset="0"/>
          </a:endParaRPr>
        </a:p>
      </dgm:t>
    </dgm:pt>
    <dgm:pt modelId="{E34E10AB-6A04-4AC7-B012-BBDBE5E16682}">
      <dgm:prSet custT="1"/>
      <dgm:spPr/>
      <dgm:t>
        <a:bodyPr/>
        <a:lstStyle/>
        <a:p>
          <a:pPr algn="l" rtl="0"/>
          <a:r>
            <a:rPr lang="en-GB" sz="800" b="1" dirty="0">
              <a:latin typeface="Times New Roman" panose="02020603050405020304" pitchFamily="18" charset="0"/>
              <a:cs typeface="Times New Roman" panose="02020603050405020304" pitchFamily="18" charset="0"/>
            </a:rPr>
            <a:t>Course outline</a:t>
          </a:r>
          <a:endParaRPr lang="en-GB" sz="800" dirty="0">
            <a:latin typeface="Times New Roman" panose="02020603050405020304" pitchFamily="18" charset="0"/>
            <a:cs typeface="Times New Roman" panose="02020603050405020304" pitchFamily="18" charset="0"/>
          </a:endParaRPr>
        </a:p>
      </dgm:t>
    </dgm:pt>
    <dgm:pt modelId="{4434A602-7A37-4F82-95E5-87D07518083C}" type="parTrans" cxnId="{E3121EB9-CF83-4D1B-A0D7-F2F07A5E3B08}">
      <dgm:prSet/>
      <dgm:spPr/>
      <dgm:t>
        <a:bodyPr/>
        <a:lstStyle/>
        <a:p>
          <a:endParaRPr lang="en-US" sz="800">
            <a:latin typeface="Times New Roman" panose="02020603050405020304" pitchFamily="18" charset="0"/>
            <a:cs typeface="Times New Roman" panose="02020603050405020304" pitchFamily="18" charset="0"/>
          </a:endParaRPr>
        </a:p>
      </dgm:t>
    </dgm:pt>
    <dgm:pt modelId="{5E1D716A-2DAB-4825-9708-7F5C7CBAB697}" type="sibTrans" cxnId="{E3121EB9-CF83-4D1B-A0D7-F2F07A5E3B08}">
      <dgm:prSet/>
      <dgm:spPr/>
      <dgm:t>
        <a:bodyPr/>
        <a:lstStyle/>
        <a:p>
          <a:endParaRPr lang="en-US" sz="800">
            <a:latin typeface="Times New Roman" panose="02020603050405020304" pitchFamily="18" charset="0"/>
            <a:cs typeface="Times New Roman" panose="02020603050405020304" pitchFamily="18" charset="0"/>
          </a:endParaRPr>
        </a:p>
      </dgm:t>
    </dgm:pt>
    <dgm:pt modelId="{54FABB77-92D1-4D52-A794-C66182CC7442}">
      <dgm:prSet custT="1"/>
      <dgm:spPr/>
      <dgm:t>
        <a:bodyPr/>
        <a:lstStyle/>
        <a:p>
          <a:pPr algn="l" rtl="0"/>
          <a:r>
            <a:rPr lang="en-GB" sz="800" b="1" dirty="0">
              <a:latin typeface="Times New Roman" panose="02020603050405020304" pitchFamily="18" charset="0"/>
              <a:cs typeface="Times New Roman" panose="02020603050405020304" pitchFamily="18" charset="0"/>
            </a:rPr>
            <a:t>Potential Costs (and Benefits) of Transportation Projects and Policies</a:t>
          </a:r>
        </a:p>
      </dgm:t>
    </dgm:pt>
    <dgm:pt modelId="{D98D2ED1-7103-4C9D-9DCF-8DB1C633A8D3}" type="parTrans" cxnId="{4658CA7F-39E9-4951-9021-FAECD0EB6C54}">
      <dgm:prSet/>
      <dgm:spPr/>
      <dgm:t>
        <a:bodyPr/>
        <a:lstStyle/>
        <a:p>
          <a:endParaRPr lang="en-US" sz="800">
            <a:latin typeface="Times New Roman" panose="02020603050405020304" pitchFamily="18" charset="0"/>
            <a:cs typeface="Times New Roman" panose="02020603050405020304" pitchFamily="18" charset="0"/>
          </a:endParaRPr>
        </a:p>
      </dgm:t>
    </dgm:pt>
    <dgm:pt modelId="{D4A24985-A3F9-44DB-94CB-13A81D4DA558}" type="sibTrans" cxnId="{4658CA7F-39E9-4951-9021-FAECD0EB6C54}">
      <dgm:prSet/>
      <dgm:spPr/>
      <dgm:t>
        <a:bodyPr/>
        <a:lstStyle/>
        <a:p>
          <a:endParaRPr lang="en-US" sz="800">
            <a:latin typeface="Times New Roman" panose="02020603050405020304" pitchFamily="18" charset="0"/>
            <a:cs typeface="Times New Roman" panose="02020603050405020304" pitchFamily="18" charset="0"/>
          </a:endParaRPr>
        </a:p>
      </dgm:t>
    </dgm:pt>
    <dgm:pt modelId="{EEB173AB-C755-48F4-9D88-B90D8A61A152}">
      <dgm:prSet custT="1"/>
      <dgm:spPr/>
      <dgm:t>
        <a:bodyPr/>
        <a:lstStyle/>
        <a:p>
          <a:pPr algn="l" rtl="0"/>
          <a:r>
            <a:rPr lang="en-GB" sz="800" b="1" dirty="0">
              <a:latin typeface="Times New Roman" panose="02020603050405020304" pitchFamily="18" charset="0"/>
              <a:cs typeface="Times New Roman" panose="02020603050405020304" pitchFamily="18" charset="0"/>
            </a:rPr>
            <a:t>Internal Costs and Benefits</a:t>
          </a:r>
        </a:p>
      </dgm:t>
    </dgm:pt>
    <dgm:pt modelId="{4059C271-DFFE-4224-8760-5ADF981E4ED0}" type="parTrans" cxnId="{292EFE32-F22F-4821-8A92-434533115F1B}">
      <dgm:prSet/>
      <dgm:spPr/>
      <dgm:t>
        <a:bodyPr/>
        <a:lstStyle/>
        <a:p>
          <a:endParaRPr lang="en-US" sz="800">
            <a:latin typeface="Times New Roman" panose="02020603050405020304" pitchFamily="18" charset="0"/>
            <a:cs typeface="Times New Roman" panose="02020603050405020304" pitchFamily="18" charset="0"/>
          </a:endParaRPr>
        </a:p>
      </dgm:t>
    </dgm:pt>
    <dgm:pt modelId="{2882FF3E-193D-4734-9EEE-47B5B190A26F}" type="sibTrans" cxnId="{292EFE32-F22F-4821-8A92-434533115F1B}">
      <dgm:prSet/>
      <dgm:spPr/>
      <dgm:t>
        <a:bodyPr/>
        <a:lstStyle/>
        <a:p>
          <a:endParaRPr lang="en-US" sz="800">
            <a:latin typeface="Times New Roman" panose="02020603050405020304" pitchFamily="18" charset="0"/>
            <a:cs typeface="Times New Roman" panose="02020603050405020304" pitchFamily="18" charset="0"/>
          </a:endParaRPr>
        </a:p>
      </dgm:t>
    </dgm:pt>
    <dgm:pt modelId="{A0B7F415-D611-4FD4-A882-EB2890470540}">
      <dgm:prSet custT="1"/>
      <dgm:spPr/>
      <dgm:t>
        <a:bodyPr/>
        <a:lstStyle/>
        <a:p>
          <a:pPr algn="l" rtl="0"/>
          <a:r>
            <a:rPr lang="en-GB" sz="800" b="1" dirty="0">
              <a:latin typeface="Times New Roman" panose="02020603050405020304" pitchFamily="18" charset="0"/>
              <a:cs typeface="Times New Roman" panose="02020603050405020304" pitchFamily="18" charset="0"/>
            </a:rPr>
            <a:t>External Costs and Benefits</a:t>
          </a:r>
        </a:p>
      </dgm:t>
    </dgm:pt>
    <dgm:pt modelId="{B16C986B-C1B5-4052-896F-19F425CB03E5}" type="parTrans" cxnId="{20911CA5-491C-4CD8-9049-C052F6360123}">
      <dgm:prSet/>
      <dgm:spPr/>
      <dgm:t>
        <a:bodyPr/>
        <a:lstStyle/>
        <a:p>
          <a:endParaRPr lang="en-US" sz="800">
            <a:latin typeface="Times New Roman" panose="02020603050405020304" pitchFamily="18" charset="0"/>
            <a:cs typeface="Times New Roman" panose="02020603050405020304" pitchFamily="18" charset="0"/>
          </a:endParaRPr>
        </a:p>
      </dgm:t>
    </dgm:pt>
    <dgm:pt modelId="{44DFEEF7-CA13-4EE9-808F-B68947DBBAE4}" type="sibTrans" cxnId="{20911CA5-491C-4CD8-9049-C052F6360123}">
      <dgm:prSet/>
      <dgm:spPr/>
      <dgm:t>
        <a:bodyPr/>
        <a:lstStyle/>
        <a:p>
          <a:endParaRPr lang="en-US" sz="800">
            <a:latin typeface="Times New Roman" panose="02020603050405020304" pitchFamily="18" charset="0"/>
            <a:cs typeface="Times New Roman" panose="02020603050405020304" pitchFamily="18" charset="0"/>
          </a:endParaRPr>
        </a:p>
      </dgm:t>
    </dgm:pt>
    <dgm:pt modelId="{1D5340E1-6128-4549-B424-A3ED66A6A7E1}">
      <dgm:prSet custT="1"/>
      <dgm:spPr/>
      <dgm:t>
        <a:bodyPr/>
        <a:lstStyle/>
        <a:p>
          <a:pPr algn="l" rtl="0"/>
          <a:r>
            <a:rPr lang="en-GB" sz="800" b="1" dirty="0">
              <a:latin typeface="Times New Roman" panose="02020603050405020304" pitchFamily="18" charset="0"/>
              <a:cs typeface="Times New Roman" panose="02020603050405020304" pitchFamily="18" charset="0"/>
            </a:rPr>
            <a:t>Estimating Value of Travel Time (VOTT) </a:t>
          </a:r>
        </a:p>
      </dgm:t>
    </dgm:pt>
    <dgm:pt modelId="{43CA7CD9-BEAA-4419-821D-3A6C13D74A88}" type="parTrans" cxnId="{790AC798-B027-41F7-8210-D8AC9609B083}">
      <dgm:prSet/>
      <dgm:spPr/>
      <dgm:t>
        <a:bodyPr/>
        <a:lstStyle/>
        <a:p>
          <a:endParaRPr lang="en-US" sz="800">
            <a:latin typeface="Times New Roman" panose="02020603050405020304" pitchFamily="18" charset="0"/>
            <a:cs typeface="Times New Roman" panose="02020603050405020304" pitchFamily="18" charset="0"/>
          </a:endParaRPr>
        </a:p>
      </dgm:t>
    </dgm:pt>
    <dgm:pt modelId="{3A0DC50C-15C9-46C8-B002-6D8C3D6E1356}" type="sibTrans" cxnId="{790AC798-B027-41F7-8210-D8AC9609B083}">
      <dgm:prSet/>
      <dgm:spPr/>
      <dgm:t>
        <a:bodyPr/>
        <a:lstStyle/>
        <a:p>
          <a:endParaRPr lang="en-US" sz="800">
            <a:latin typeface="Times New Roman" panose="02020603050405020304" pitchFamily="18" charset="0"/>
            <a:cs typeface="Times New Roman" panose="02020603050405020304" pitchFamily="18" charset="0"/>
          </a:endParaRPr>
        </a:p>
      </dgm:t>
    </dgm:pt>
    <dgm:pt modelId="{119EB6EE-6F6F-4FBE-B6D4-CDAFEE2FD0CD}">
      <dgm:prSet custT="1"/>
      <dgm:spPr/>
      <dgm:t>
        <a:bodyPr/>
        <a:lstStyle/>
        <a:p>
          <a:pPr algn="l" rtl="0"/>
          <a:r>
            <a:rPr lang="en-GB" sz="800" b="1" dirty="0">
              <a:latin typeface="Times New Roman" panose="02020603050405020304" pitchFamily="18" charset="0"/>
              <a:cs typeface="Times New Roman" panose="02020603050405020304" pitchFamily="18" charset="0"/>
            </a:rPr>
            <a:t>Estimating Value of Reliability (VOR) </a:t>
          </a:r>
        </a:p>
      </dgm:t>
    </dgm:pt>
    <dgm:pt modelId="{DD60AE80-DF79-4650-BE47-7444014FC790}" type="parTrans" cxnId="{877B5E81-C67F-4A10-887E-B1912E9419CC}">
      <dgm:prSet/>
      <dgm:spPr/>
      <dgm:t>
        <a:bodyPr/>
        <a:lstStyle/>
        <a:p>
          <a:endParaRPr lang="en-US" sz="800">
            <a:latin typeface="Times New Roman" panose="02020603050405020304" pitchFamily="18" charset="0"/>
            <a:cs typeface="Times New Roman" panose="02020603050405020304" pitchFamily="18" charset="0"/>
          </a:endParaRPr>
        </a:p>
      </dgm:t>
    </dgm:pt>
    <dgm:pt modelId="{6382B769-AED4-4753-81B4-C87355028302}" type="sibTrans" cxnId="{877B5E81-C67F-4A10-887E-B1912E9419CC}">
      <dgm:prSet/>
      <dgm:spPr/>
      <dgm:t>
        <a:bodyPr/>
        <a:lstStyle/>
        <a:p>
          <a:endParaRPr lang="en-US" sz="800">
            <a:latin typeface="Times New Roman" panose="02020603050405020304" pitchFamily="18" charset="0"/>
            <a:cs typeface="Times New Roman" panose="02020603050405020304" pitchFamily="18" charset="0"/>
          </a:endParaRPr>
        </a:p>
      </dgm:t>
    </dgm:pt>
    <dgm:pt modelId="{04ABEAC2-2D9A-4E3C-A776-2DF5811D00E2}">
      <dgm:prSet custT="1"/>
      <dgm:spPr/>
      <dgm:t>
        <a:bodyPr/>
        <a:lstStyle/>
        <a:p>
          <a:pPr algn="l" rtl="0"/>
          <a:r>
            <a:rPr lang="en-GB" sz="800" b="1" dirty="0">
              <a:latin typeface="Times New Roman" panose="02020603050405020304" pitchFamily="18" charset="0"/>
              <a:cs typeface="Times New Roman" panose="02020603050405020304" pitchFamily="18" charset="0"/>
            </a:rPr>
            <a:t>Cost Functions and Returns to Scale in Production</a:t>
          </a:r>
        </a:p>
      </dgm:t>
    </dgm:pt>
    <dgm:pt modelId="{A14D4DB3-D2D5-4E7F-BBE1-7EF08E90D89E}" type="parTrans" cxnId="{45727215-1D09-4207-92C8-3D1561C080E6}">
      <dgm:prSet/>
      <dgm:spPr/>
      <dgm:t>
        <a:bodyPr/>
        <a:lstStyle/>
        <a:p>
          <a:endParaRPr lang="en-US" sz="800">
            <a:latin typeface="Times New Roman" panose="02020603050405020304" pitchFamily="18" charset="0"/>
            <a:cs typeface="Times New Roman" panose="02020603050405020304" pitchFamily="18" charset="0"/>
          </a:endParaRPr>
        </a:p>
      </dgm:t>
    </dgm:pt>
    <dgm:pt modelId="{E13357FC-451E-463C-9D41-E8BA5B795272}" type="sibTrans" cxnId="{45727215-1D09-4207-92C8-3D1561C080E6}">
      <dgm:prSet/>
      <dgm:spPr/>
      <dgm:t>
        <a:bodyPr/>
        <a:lstStyle/>
        <a:p>
          <a:endParaRPr lang="en-US" sz="800">
            <a:latin typeface="Times New Roman" panose="02020603050405020304" pitchFamily="18" charset="0"/>
            <a:cs typeface="Times New Roman" panose="02020603050405020304" pitchFamily="18" charset="0"/>
          </a:endParaRPr>
        </a:p>
      </dgm:t>
    </dgm:pt>
    <dgm:pt modelId="{1A0609DD-9D9D-4837-BAF9-47CE396A742B}">
      <dgm:prSet custT="1"/>
      <dgm:spPr/>
      <dgm:t>
        <a:bodyPr/>
        <a:lstStyle/>
        <a:p>
          <a:pPr algn="l" rtl="0"/>
          <a:r>
            <a:rPr lang="en-GB" sz="800" b="1" dirty="0">
              <a:latin typeface="Times New Roman" panose="02020603050405020304" pitchFamily="18" charset="0"/>
              <a:cs typeface="Times New Roman" panose="02020603050405020304" pitchFamily="18" charset="0"/>
            </a:rPr>
            <a:t>Engineering Economic Analysis</a:t>
          </a:r>
        </a:p>
      </dgm:t>
    </dgm:pt>
    <dgm:pt modelId="{70A3B8A2-1401-4D37-B33B-AB18B807CA7C}" type="parTrans" cxnId="{957AE719-79A3-43AE-9C9D-1A6A9E5AFF83}">
      <dgm:prSet/>
      <dgm:spPr/>
      <dgm:t>
        <a:bodyPr/>
        <a:lstStyle/>
        <a:p>
          <a:endParaRPr lang="en-US" sz="800">
            <a:latin typeface="Times New Roman" panose="02020603050405020304" pitchFamily="18" charset="0"/>
            <a:cs typeface="Times New Roman" panose="02020603050405020304" pitchFamily="18" charset="0"/>
          </a:endParaRPr>
        </a:p>
      </dgm:t>
    </dgm:pt>
    <dgm:pt modelId="{0D7C54F7-9130-4D51-ABD2-5F0852FF0682}" type="sibTrans" cxnId="{957AE719-79A3-43AE-9C9D-1A6A9E5AFF83}">
      <dgm:prSet/>
      <dgm:spPr/>
      <dgm:t>
        <a:bodyPr/>
        <a:lstStyle/>
        <a:p>
          <a:endParaRPr lang="en-US" sz="800">
            <a:latin typeface="Times New Roman" panose="02020603050405020304" pitchFamily="18" charset="0"/>
            <a:cs typeface="Times New Roman" panose="02020603050405020304" pitchFamily="18" charset="0"/>
          </a:endParaRPr>
        </a:p>
      </dgm:t>
    </dgm:pt>
    <dgm:pt modelId="{667E11C9-9A0E-4859-9285-D3C99755322F}">
      <dgm:prSet custT="1"/>
      <dgm:spPr/>
      <dgm:t>
        <a:bodyPr/>
        <a:lstStyle/>
        <a:p>
          <a:pPr algn="l" rtl="0"/>
          <a:r>
            <a:rPr lang="en-GB" sz="800" b="1" dirty="0">
              <a:latin typeface="Times New Roman" panose="02020603050405020304" pitchFamily="18" charset="0"/>
              <a:cs typeface="Times New Roman" panose="02020603050405020304" pitchFamily="18" charset="0"/>
            </a:rPr>
            <a:t>Cost-Benefit Analysis (CBA)</a:t>
          </a:r>
        </a:p>
      </dgm:t>
    </dgm:pt>
    <dgm:pt modelId="{46F0F7FF-867D-4F88-A947-8959EC226392}" type="parTrans" cxnId="{2E350410-76AD-4379-9667-81963EAB1A8E}">
      <dgm:prSet/>
      <dgm:spPr/>
      <dgm:t>
        <a:bodyPr/>
        <a:lstStyle/>
        <a:p>
          <a:endParaRPr lang="en-US" sz="800">
            <a:latin typeface="Times New Roman" panose="02020603050405020304" pitchFamily="18" charset="0"/>
            <a:cs typeface="Times New Roman" panose="02020603050405020304" pitchFamily="18" charset="0"/>
          </a:endParaRPr>
        </a:p>
      </dgm:t>
    </dgm:pt>
    <dgm:pt modelId="{41AC97E9-D941-468D-935A-AF86AD16EAA8}" type="sibTrans" cxnId="{2E350410-76AD-4379-9667-81963EAB1A8E}">
      <dgm:prSet/>
      <dgm:spPr/>
      <dgm:t>
        <a:bodyPr/>
        <a:lstStyle/>
        <a:p>
          <a:endParaRPr lang="en-US" sz="800">
            <a:latin typeface="Times New Roman" panose="02020603050405020304" pitchFamily="18" charset="0"/>
            <a:cs typeface="Times New Roman" panose="02020603050405020304" pitchFamily="18" charset="0"/>
          </a:endParaRPr>
        </a:p>
      </dgm:t>
    </dgm:pt>
    <dgm:pt modelId="{0D30CA62-9EB4-4AED-9AB4-647A355ED20C}">
      <dgm:prSet custT="1"/>
      <dgm:spPr/>
      <dgm:t>
        <a:bodyPr/>
        <a:lstStyle/>
        <a:p>
          <a:pPr algn="l" rtl="0"/>
          <a:r>
            <a:rPr lang="en-GB" sz="800" b="1" dirty="0">
              <a:latin typeface="Times New Roman" panose="02020603050405020304" pitchFamily="18" charset="0"/>
              <a:cs typeface="Times New Roman" panose="02020603050405020304" pitchFamily="18" charset="0"/>
            </a:rPr>
            <a:t>Course code: CIV4201 	</a:t>
          </a:r>
        </a:p>
      </dgm:t>
    </dgm:pt>
    <dgm:pt modelId="{E70E7556-8F83-4404-8D28-409D113DF005}" type="parTrans" cxnId="{3624A4A1-17AE-4444-A691-263560F42981}">
      <dgm:prSet/>
      <dgm:spPr/>
      <dgm:t>
        <a:bodyPr/>
        <a:lstStyle/>
        <a:p>
          <a:endParaRPr lang="en-US" sz="800">
            <a:latin typeface="Times New Roman" panose="02020603050405020304" pitchFamily="18" charset="0"/>
            <a:cs typeface="Times New Roman" panose="02020603050405020304" pitchFamily="18" charset="0"/>
          </a:endParaRPr>
        </a:p>
      </dgm:t>
    </dgm:pt>
    <dgm:pt modelId="{6E7A848D-E2E8-46A0-A219-86DE84646ACA}" type="sibTrans" cxnId="{3624A4A1-17AE-4444-A691-263560F42981}">
      <dgm:prSet/>
      <dgm:spPr/>
      <dgm:t>
        <a:bodyPr/>
        <a:lstStyle/>
        <a:p>
          <a:endParaRPr lang="en-US" sz="800">
            <a:latin typeface="Times New Roman" panose="02020603050405020304" pitchFamily="18" charset="0"/>
            <a:cs typeface="Times New Roman" panose="02020603050405020304" pitchFamily="18" charset="0"/>
          </a:endParaRPr>
        </a:p>
      </dgm:t>
    </dgm:pt>
    <dgm:pt modelId="{A23D7A95-CC7D-48DD-9361-B3EAFDB6134E}">
      <dgm:prSet custT="1"/>
      <dgm:spPr/>
      <dgm:t>
        <a:bodyPr/>
        <a:lstStyle/>
        <a:p>
          <a:pPr algn="l" rtl="0"/>
          <a:r>
            <a:rPr lang="en-GB" sz="800" b="1" dirty="0">
              <a:latin typeface="Times New Roman" panose="02020603050405020304" pitchFamily="18" charset="0"/>
              <a:cs typeface="Times New Roman" panose="02020603050405020304" pitchFamily="18" charset="0"/>
            </a:rPr>
            <a:t>Course title: Highway Engineering</a:t>
          </a:r>
        </a:p>
      </dgm:t>
    </dgm:pt>
    <dgm:pt modelId="{91EDF0E2-942A-4FA3-9496-777E249EF068}" type="parTrans" cxnId="{D497D47E-030E-40F6-8F50-2955858DD1D1}">
      <dgm:prSet/>
      <dgm:spPr/>
      <dgm:t>
        <a:bodyPr/>
        <a:lstStyle/>
        <a:p>
          <a:endParaRPr lang="en-US" sz="800">
            <a:latin typeface="Times New Roman" panose="02020603050405020304" pitchFamily="18" charset="0"/>
            <a:cs typeface="Times New Roman" panose="02020603050405020304" pitchFamily="18" charset="0"/>
          </a:endParaRPr>
        </a:p>
      </dgm:t>
    </dgm:pt>
    <dgm:pt modelId="{0AF3FE45-6482-468D-B307-447ED754064C}" type="sibTrans" cxnId="{D497D47E-030E-40F6-8F50-2955858DD1D1}">
      <dgm:prSet/>
      <dgm:spPr/>
      <dgm:t>
        <a:bodyPr/>
        <a:lstStyle/>
        <a:p>
          <a:endParaRPr lang="en-US" sz="800">
            <a:latin typeface="Times New Roman" panose="02020603050405020304" pitchFamily="18" charset="0"/>
            <a:cs typeface="Times New Roman" panose="02020603050405020304" pitchFamily="18" charset="0"/>
          </a:endParaRPr>
        </a:p>
      </dgm:t>
    </dgm:pt>
    <dgm:pt modelId="{C6B51E67-BCD6-4C17-88ED-0B54E1013497}">
      <dgm:prSet custT="1"/>
      <dgm:spPr/>
      <dgm:t>
        <a:bodyPr/>
        <a:lstStyle/>
        <a:p>
          <a:pPr algn="l" rtl="0"/>
          <a:r>
            <a:rPr lang="en-GB" sz="800" b="1" dirty="0">
              <a:latin typeface="Times New Roman" panose="02020603050405020304" pitchFamily="18" charset="0"/>
              <a:cs typeface="Times New Roman" panose="02020603050405020304" pitchFamily="18" charset="0"/>
            </a:rPr>
            <a:t>Pre-requisite: C1V3403 Engineering Surveying I </a:t>
          </a:r>
        </a:p>
      </dgm:t>
    </dgm:pt>
    <dgm:pt modelId="{8E4A42AC-CDFC-4032-B1E0-CA526F9EA158}" type="parTrans" cxnId="{0ADC4822-1C43-4DBB-B4E2-EDB23B65F5A2}">
      <dgm:prSet/>
      <dgm:spPr/>
      <dgm:t>
        <a:bodyPr/>
        <a:lstStyle/>
        <a:p>
          <a:endParaRPr lang="en-US" sz="800">
            <a:latin typeface="Times New Roman" panose="02020603050405020304" pitchFamily="18" charset="0"/>
            <a:cs typeface="Times New Roman" panose="02020603050405020304" pitchFamily="18" charset="0"/>
          </a:endParaRPr>
        </a:p>
      </dgm:t>
    </dgm:pt>
    <dgm:pt modelId="{A855AD2F-7EDD-453D-9F0C-CDF28897DF2F}" type="sibTrans" cxnId="{0ADC4822-1C43-4DBB-B4E2-EDB23B65F5A2}">
      <dgm:prSet/>
      <dgm:spPr/>
      <dgm:t>
        <a:bodyPr/>
        <a:lstStyle/>
        <a:p>
          <a:endParaRPr lang="en-US" sz="800">
            <a:latin typeface="Times New Roman" panose="02020603050405020304" pitchFamily="18" charset="0"/>
            <a:cs typeface="Times New Roman" panose="02020603050405020304" pitchFamily="18" charset="0"/>
          </a:endParaRPr>
        </a:p>
      </dgm:t>
    </dgm:pt>
    <dgm:pt modelId="{57A66C8D-669E-44D9-9DC8-DF82C25A4E0D}">
      <dgm:prSet custT="1"/>
      <dgm:spPr/>
      <dgm:t>
        <a:bodyPr/>
        <a:lstStyle/>
        <a:p>
          <a:pPr algn="l" rtl="0"/>
          <a:r>
            <a:rPr lang="en-GB" sz="800" b="1" dirty="0">
              <a:latin typeface="Times New Roman" panose="02020603050405020304" pitchFamily="18" charset="0"/>
              <a:cs typeface="Times New Roman" panose="02020603050405020304" pitchFamily="18" charset="0"/>
            </a:rPr>
            <a:t>Course Credits: 2 credits</a:t>
          </a:r>
        </a:p>
      </dgm:t>
    </dgm:pt>
    <dgm:pt modelId="{6D0F205C-D065-4EA4-84D1-1360829A2723}" type="parTrans" cxnId="{91DEFA2D-4487-4085-BFA7-3E40B34A35DA}">
      <dgm:prSet/>
      <dgm:spPr/>
      <dgm:t>
        <a:bodyPr/>
        <a:lstStyle/>
        <a:p>
          <a:endParaRPr lang="en-US" sz="800">
            <a:latin typeface="Times New Roman" panose="02020603050405020304" pitchFamily="18" charset="0"/>
            <a:cs typeface="Times New Roman" panose="02020603050405020304" pitchFamily="18" charset="0"/>
          </a:endParaRPr>
        </a:p>
      </dgm:t>
    </dgm:pt>
    <dgm:pt modelId="{2E678C6C-4A86-4ADA-B7AB-AF0F504D9F44}" type="sibTrans" cxnId="{91DEFA2D-4487-4085-BFA7-3E40B34A35DA}">
      <dgm:prSet/>
      <dgm:spPr/>
      <dgm:t>
        <a:bodyPr/>
        <a:lstStyle/>
        <a:p>
          <a:endParaRPr lang="en-US" sz="800">
            <a:latin typeface="Times New Roman" panose="02020603050405020304" pitchFamily="18" charset="0"/>
            <a:cs typeface="Times New Roman" panose="02020603050405020304" pitchFamily="18" charset="0"/>
          </a:endParaRPr>
        </a:p>
      </dgm:t>
    </dgm:pt>
    <dgm:pt modelId="{36E51061-9CA1-4F77-9D68-7E44B1FBC036}">
      <dgm:prSet custT="1"/>
      <dgm:spPr/>
      <dgm:t>
        <a:bodyPr/>
        <a:lstStyle/>
        <a:p>
          <a:pPr algn="l" rtl="0"/>
          <a:r>
            <a:rPr lang="en-GB" sz="800" b="1" dirty="0">
              <a:latin typeface="Times New Roman" panose="02020603050405020304" pitchFamily="18" charset="0"/>
              <a:cs typeface="Times New Roman" panose="02020603050405020304" pitchFamily="18" charset="0"/>
            </a:rPr>
            <a:t>Soil Engineering for Highway Design</a:t>
          </a:r>
        </a:p>
      </dgm:t>
    </dgm:pt>
    <dgm:pt modelId="{36B1A2CF-D157-44D7-B5EA-22917812E9EC}" type="parTrans" cxnId="{2DD6D5CA-4734-40E2-BAD7-7FF9EFA6C897}">
      <dgm:prSet/>
      <dgm:spPr/>
      <dgm:t>
        <a:bodyPr/>
        <a:lstStyle/>
        <a:p>
          <a:endParaRPr lang="en-US" sz="800">
            <a:latin typeface="Times New Roman" panose="02020603050405020304" pitchFamily="18" charset="0"/>
            <a:cs typeface="Times New Roman" panose="02020603050405020304" pitchFamily="18" charset="0"/>
          </a:endParaRPr>
        </a:p>
      </dgm:t>
    </dgm:pt>
    <dgm:pt modelId="{48862478-722F-44EC-97C3-0E08D431AE32}" type="sibTrans" cxnId="{2DD6D5CA-4734-40E2-BAD7-7FF9EFA6C897}">
      <dgm:prSet/>
      <dgm:spPr/>
      <dgm:t>
        <a:bodyPr/>
        <a:lstStyle/>
        <a:p>
          <a:endParaRPr lang="en-US" sz="800">
            <a:latin typeface="Times New Roman" panose="02020603050405020304" pitchFamily="18" charset="0"/>
            <a:cs typeface="Times New Roman" panose="02020603050405020304" pitchFamily="18" charset="0"/>
          </a:endParaRPr>
        </a:p>
      </dgm:t>
    </dgm:pt>
    <dgm:pt modelId="{9A1FBBC3-F071-4019-A97C-06622F8E7E30}">
      <dgm:prSet custT="1"/>
      <dgm:spPr/>
      <dgm:t>
        <a:bodyPr/>
        <a:lstStyle/>
        <a:p>
          <a:pPr algn="l" rtl="0"/>
          <a:r>
            <a:rPr lang="en-US" sz="800" b="1" dirty="0">
              <a:latin typeface="Times New Roman" panose="02020603050405020304" pitchFamily="18" charset="0"/>
              <a:cs typeface="Times New Roman" panose="02020603050405020304" pitchFamily="18" charset="0"/>
            </a:rPr>
            <a:t>Bituminous Materials</a:t>
          </a:r>
          <a:endParaRPr lang="en-GB" sz="800" b="1" dirty="0">
            <a:latin typeface="Times New Roman" panose="02020603050405020304" pitchFamily="18" charset="0"/>
            <a:cs typeface="Times New Roman" panose="02020603050405020304" pitchFamily="18" charset="0"/>
          </a:endParaRPr>
        </a:p>
      </dgm:t>
    </dgm:pt>
    <dgm:pt modelId="{7443CA1C-4B45-4204-8F94-F45AB1E05F5D}" type="parTrans" cxnId="{69B4661E-F869-4D68-8B01-A24B3E9B6CAB}">
      <dgm:prSet/>
      <dgm:spPr/>
      <dgm:t>
        <a:bodyPr/>
        <a:lstStyle/>
        <a:p>
          <a:endParaRPr lang="en-US" sz="800">
            <a:latin typeface="Times New Roman" panose="02020603050405020304" pitchFamily="18" charset="0"/>
            <a:cs typeface="Times New Roman" panose="02020603050405020304" pitchFamily="18" charset="0"/>
          </a:endParaRPr>
        </a:p>
      </dgm:t>
    </dgm:pt>
    <dgm:pt modelId="{A1009A54-01DC-4D09-B349-22F94A3E53D8}" type="sibTrans" cxnId="{69B4661E-F869-4D68-8B01-A24B3E9B6CAB}">
      <dgm:prSet/>
      <dgm:spPr/>
      <dgm:t>
        <a:bodyPr/>
        <a:lstStyle/>
        <a:p>
          <a:endParaRPr lang="en-US" sz="800">
            <a:latin typeface="Times New Roman" panose="02020603050405020304" pitchFamily="18" charset="0"/>
            <a:cs typeface="Times New Roman" panose="02020603050405020304" pitchFamily="18" charset="0"/>
          </a:endParaRPr>
        </a:p>
      </dgm:t>
    </dgm:pt>
    <dgm:pt modelId="{DE1BA858-3FFD-4DF9-B52A-62B13D93508D}">
      <dgm:prSet custT="1"/>
      <dgm:spPr/>
      <dgm:t>
        <a:bodyPr/>
        <a:lstStyle/>
        <a:p>
          <a:pPr algn="l" rtl="0"/>
          <a:r>
            <a:rPr lang="en-US" sz="800" b="1" dirty="0">
              <a:latin typeface="Times New Roman" panose="02020603050405020304" pitchFamily="18" charset="0"/>
              <a:cs typeface="Times New Roman" panose="02020603050405020304" pitchFamily="18" charset="0"/>
            </a:rPr>
            <a:t>Sources of Asphalt</a:t>
          </a:r>
          <a:endParaRPr lang="en-GB" sz="800" b="1" dirty="0">
            <a:latin typeface="Times New Roman" panose="02020603050405020304" pitchFamily="18" charset="0"/>
            <a:cs typeface="Times New Roman" panose="02020603050405020304" pitchFamily="18" charset="0"/>
          </a:endParaRPr>
        </a:p>
      </dgm:t>
    </dgm:pt>
    <dgm:pt modelId="{32B5BCAC-E7D2-4124-8D46-B6034972BEDD}" type="parTrans" cxnId="{5BB8BAF0-3311-4282-9CE6-C870580486D6}">
      <dgm:prSet/>
      <dgm:spPr/>
      <dgm:t>
        <a:bodyPr/>
        <a:lstStyle/>
        <a:p>
          <a:endParaRPr lang="en-US" sz="800">
            <a:latin typeface="Times New Roman" panose="02020603050405020304" pitchFamily="18" charset="0"/>
            <a:cs typeface="Times New Roman" panose="02020603050405020304" pitchFamily="18" charset="0"/>
          </a:endParaRPr>
        </a:p>
      </dgm:t>
    </dgm:pt>
    <dgm:pt modelId="{0AEB18C9-A3E4-4CEC-ABA2-B183DBCE5FF7}" type="sibTrans" cxnId="{5BB8BAF0-3311-4282-9CE6-C870580486D6}">
      <dgm:prSet/>
      <dgm:spPr/>
      <dgm:t>
        <a:bodyPr/>
        <a:lstStyle/>
        <a:p>
          <a:endParaRPr lang="en-US" sz="800">
            <a:latin typeface="Times New Roman" panose="02020603050405020304" pitchFamily="18" charset="0"/>
            <a:cs typeface="Times New Roman" panose="02020603050405020304" pitchFamily="18" charset="0"/>
          </a:endParaRPr>
        </a:p>
      </dgm:t>
    </dgm:pt>
    <dgm:pt modelId="{DEBFD0C8-2300-4628-BE6F-4D71BA1DB561}">
      <dgm:prSet custT="1"/>
      <dgm:spPr/>
      <dgm:t>
        <a:bodyPr/>
        <a:lstStyle/>
        <a:p>
          <a:pPr algn="l" rtl="0"/>
          <a:r>
            <a:rPr lang="en-US" sz="800" b="1" dirty="0">
              <a:latin typeface="Times New Roman" panose="02020603050405020304" pitchFamily="18" charset="0"/>
              <a:cs typeface="Times New Roman" panose="02020603050405020304" pitchFamily="18" charset="0"/>
            </a:rPr>
            <a:t>Soil Characteristics</a:t>
          </a:r>
          <a:endParaRPr lang="en-GB" sz="800" b="1" dirty="0">
            <a:latin typeface="Times New Roman" panose="02020603050405020304" pitchFamily="18" charset="0"/>
            <a:cs typeface="Times New Roman" panose="02020603050405020304" pitchFamily="18" charset="0"/>
          </a:endParaRPr>
        </a:p>
      </dgm:t>
    </dgm:pt>
    <dgm:pt modelId="{B268950A-0904-418B-BA33-F892C39BF519}" type="parTrans" cxnId="{358265CF-390F-40FB-80D4-6ACB28D684D3}">
      <dgm:prSet/>
      <dgm:spPr/>
      <dgm:t>
        <a:bodyPr/>
        <a:lstStyle/>
        <a:p>
          <a:endParaRPr lang="en-US" sz="800">
            <a:latin typeface="Times New Roman" panose="02020603050405020304" pitchFamily="18" charset="0"/>
            <a:cs typeface="Times New Roman" panose="02020603050405020304" pitchFamily="18" charset="0"/>
          </a:endParaRPr>
        </a:p>
      </dgm:t>
    </dgm:pt>
    <dgm:pt modelId="{7B4DA5E1-7BA1-48B3-A9C3-3A933E310853}" type="sibTrans" cxnId="{358265CF-390F-40FB-80D4-6ACB28D684D3}">
      <dgm:prSet/>
      <dgm:spPr/>
      <dgm:t>
        <a:bodyPr/>
        <a:lstStyle/>
        <a:p>
          <a:endParaRPr lang="en-US" sz="800">
            <a:latin typeface="Times New Roman" panose="02020603050405020304" pitchFamily="18" charset="0"/>
            <a:cs typeface="Times New Roman" panose="02020603050405020304" pitchFamily="18" charset="0"/>
          </a:endParaRPr>
        </a:p>
      </dgm:t>
    </dgm:pt>
    <dgm:pt modelId="{63DC16B3-677E-4CF4-AC25-233F7D44A5B2}">
      <dgm:prSet custT="1"/>
      <dgm:spPr/>
      <dgm:t>
        <a:bodyPr/>
        <a:lstStyle/>
        <a:p>
          <a:pPr algn="l" rtl="0"/>
          <a:r>
            <a:rPr lang="en-GB" sz="800" b="1" dirty="0">
              <a:latin typeface="Times New Roman" panose="02020603050405020304" pitchFamily="18" charset="0"/>
              <a:cs typeface="Times New Roman" panose="02020603050405020304" pitchFamily="18" charset="0"/>
            </a:rPr>
            <a:t>Basic Engineering Properties of Soils</a:t>
          </a:r>
          <a:endParaRPr lang="en-US" sz="800" b="1" dirty="0">
            <a:latin typeface="Times New Roman" panose="02020603050405020304" pitchFamily="18" charset="0"/>
            <a:cs typeface="Times New Roman" panose="02020603050405020304" pitchFamily="18" charset="0"/>
          </a:endParaRPr>
        </a:p>
      </dgm:t>
    </dgm:pt>
    <dgm:pt modelId="{2B55EBB1-E4F9-4714-B6AE-CC3542D04DC0}" type="parTrans" cxnId="{0C75A7FA-40EB-4DCA-B548-6A2586486AE3}">
      <dgm:prSet/>
      <dgm:spPr/>
      <dgm:t>
        <a:bodyPr/>
        <a:lstStyle/>
        <a:p>
          <a:endParaRPr lang="en-US" sz="800">
            <a:latin typeface="Times New Roman" panose="02020603050405020304" pitchFamily="18" charset="0"/>
            <a:cs typeface="Times New Roman" panose="02020603050405020304" pitchFamily="18" charset="0"/>
          </a:endParaRPr>
        </a:p>
      </dgm:t>
    </dgm:pt>
    <dgm:pt modelId="{D24A50B0-B3A5-43FF-9BF0-0E95F02C1DEC}" type="sibTrans" cxnId="{0C75A7FA-40EB-4DCA-B548-6A2586486AE3}">
      <dgm:prSet/>
      <dgm:spPr/>
      <dgm:t>
        <a:bodyPr/>
        <a:lstStyle/>
        <a:p>
          <a:endParaRPr lang="en-US" sz="800">
            <a:latin typeface="Times New Roman" panose="02020603050405020304" pitchFamily="18" charset="0"/>
            <a:cs typeface="Times New Roman" panose="02020603050405020304" pitchFamily="18" charset="0"/>
          </a:endParaRPr>
        </a:p>
      </dgm:t>
    </dgm:pt>
    <dgm:pt modelId="{191B130D-0649-4CE4-8047-3A524AF97DEF}">
      <dgm:prSet custT="1"/>
      <dgm:spPr/>
      <dgm:t>
        <a:bodyPr/>
        <a:lstStyle/>
        <a:p>
          <a:pPr algn="l" rtl="0"/>
          <a:r>
            <a:rPr lang="en-GB" sz="800" b="1" dirty="0">
              <a:latin typeface="Times New Roman" panose="02020603050405020304" pitchFamily="18" charset="0"/>
              <a:cs typeface="Times New Roman" panose="02020603050405020304" pitchFamily="18" charset="0"/>
            </a:rPr>
            <a:t>Classification of Soils for Highway Use</a:t>
          </a:r>
          <a:endParaRPr lang="en-US" sz="800" b="1" dirty="0">
            <a:latin typeface="Times New Roman" panose="02020603050405020304" pitchFamily="18" charset="0"/>
            <a:cs typeface="Times New Roman" panose="02020603050405020304" pitchFamily="18" charset="0"/>
          </a:endParaRPr>
        </a:p>
      </dgm:t>
    </dgm:pt>
    <dgm:pt modelId="{7E1F97C2-8D65-4BF8-A389-C24C6FF16561}" type="parTrans" cxnId="{89721E94-17AA-4B9D-B4B8-8CDD903FC66A}">
      <dgm:prSet/>
      <dgm:spPr/>
      <dgm:t>
        <a:bodyPr/>
        <a:lstStyle/>
        <a:p>
          <a:endParaRPr lang="en-US" sz="800">
            <a:latin typeface="Times New Roman" panose="02020603050405020304" pitchFamily="18" charset="0"/>
            <a:cs typeface="Times New Roman" panose="02020603050405020304" pitchFamily="18" charset="0"/>
          </a:endParaRPr>
        </a:p>
      </dgm:t>
    </dgm:pt>
    <dgm:pt modelId="{D1718D84-8EFE-4B74-BAB6-E600F0B1D3CE}" type="sibTrans" cxnId="{89721E94-17AA-4B9D-B4B8-8CDD903FC66A}">
      <dgm:prSet/>
      <dgm:spPr/>
      <dgm:t>
        <a:bodyPr/>
        <a:lstStyle/>
        <a:p>
          <a:endParaRPr lang="en-US" sz="800">
            <a:latin typeface="Times New Roman" panose="02020603050405020304" pitchFamily="18" charset="0"/>
            <a:cs typeface="Times New Roman" panose="02020603050405020304" pitchFamily="18" charset="0"/>
          </a:endParaRPr>
        </a:p>
      </dgm:t>
    </dgm:pt>
    <dgm:pt modelId="{A22D6B2B-E0FA-47D7-B14B-A8D14C48DAD3}">
      <dgm:prSet custT="1"/>
      <dgm:spPr/>
      <dgm:t>
        <a:bodyPr/>
        <a:lstStyle/>
        <a:p>
          <a:pPr algn="l" rtl="0"/>
          <a:r>
            <a:rPr lang="en-GB" sz="800" b="1" dirty="0">
              <a:latin typeface="Times New Roman" panose="02020603050405020304" pitchFamily="18" charset="0"/>
              <a:cs typeface="Times New Roman" panose="02020603050405020304" pitchFamily="18" charset="0"/>
            </a:rPr>
            <a:t>Soil Surveys for Highway Construction</a:t>
          </a:r>
          <a:endParaRPr lang="en-US" sz="800" b="1" dirty="0">
            <a:latin typeface="Times New Roman" panose="02020603050405020304" pitchFamily="18" charset="0"/>
            <a:cs typeface="Times New Roman" panose="02020603050405020304" pitchFamily="18" charset="0"/>
          </a:endParaRPr>
        </a:p>
      </dgm:t>
    </dgm:pt>
    <dgm:pt modelId="{2CB2E36D-8E52-4328-8534-CD776175D583}" type="parTrans" cxnId="{84A2BD24-4604-4DD7-B265-1A8F49572404}">
      <dgm:prSet/>
      <dgm:spPr/>
      <dgm:t>
        <a:bodyPr/>
        <a:lstStyle/>
        <a:p>
          <a:endParaRPr lang="en-US" sz="800">
            <a:latin typeface="Times New Roman" panose="02020603050405020304" pitchFamily="18" charset="0"/>
            <a:cs typeface="Times New Roman" panose="02020603050405020304" pitchFamily="18" charset="0"/>
          </a:endParaRPr>
        </a:p>
      </dgm:t>
    </dgm:pt>
    <dgm:pt modelId="{87137953-F22A-4A66-A2CD-E8FDCBA7E046}" type="sibTrans" cxnId="{84A2BD24-4604-4DD7-B265-1A8F49572404}">
      <dgm:prSet/>
      <dgm:spPr/>
      <dgm:t>
        <a:bodyPr/>
        <a:lstStyle/>
        <a:p>
          <a:endParaRPr lang="en-US" sz="800">
            <a:latin typeface="Times New Roman" panose="02020603050405020304" pitchFamily="18" charset="0"/>
            <a:cs typeface="Times New Roman" panose="02020603050405020304" pitchFamily="18" charset="0"/>
          </a:endParaRPr>
        </a:p>
      </dgm:t>
    </dgm:pt>
    <dgm:pt modelId="{EEB9E430-6F93-4181-B36F-D6FDCB588BF5}">
      <dgm:prSet custT="1"/>
      <dgm:spPr/>
      <dgm:t>
        <a:bodyPr/>
        <a:lstStyle/>
        <a:p>
          <a:pPr algn="l" rtl="0"/>
          <a:r>
            <a:rPr lang="en-US" sz="800" b="1" dirty="0">
              <a:latin typeface="Times New Roman" panose="02020603050405020304" pitchFamily="18" charset="0"/>
              <a:cs typeface="Times New Roman" panose="02020603050405020304" pitchFamily="18" charset="0"/>
            </a:rPr>
            <a:t>Soil Compaction</a:t>
          </a:r>
        </a:p>
      </dgm:t>
    </dgm:pt>
    <dgm:pt modelId="{3F9B5A95-B8DE-403C-94C6-B6DE727AF8FE}" type="parTrans" cxnId="{D8ED9362-8BFD-43D2-AD05-87FBF8E399C7}">
      <dgm:prSet/>
      <dgm:spPr/>
      <dgm:t>
        <a:bodyPr/>
        <a:lstStyle/>
        <a:p>
          <a:endParaRPr lang="en-US" sz="800">
            <a:latin typeface="Times New Roman" panose="02020603050405020304" pitchFamily="18" charset="0"/>
            <a:cs typeface="Times New Roman" panose="02020603050405020304" pitchFamily="18" charset="0"/>
          </a:endParaRPr>
        </a:p>
      </dgm:t>
    </dgm:pt>
    <dgm:pt modelId="{34C8E8AF-4187-4065-9C4C-89B7649A961D}" type="sibTrans" cxnId="{D8ED9362-8BFD-43D2-AD05-87FBF8E399C7}">
      <dgm:prSet/>
      <dgm:spPr/>
      <dgm:t>
        <a:bodyPr/>
        <a:lstStyle/>
        <a:p>
          <a:endParaRPr lang="en-US" sz="800">
            <a:latin typeface="Times New Roman" panose="02020603050405020304" pitchFamily="18" charset="0"/>
            <a:cs typeface="Times New Roman" panose="02020603050405020304" pitchFamily="18" charset="0"/>
          </a:endParaRPr>
        </a:p>
      </dgm:t>
    </dgm:pt>
    <dgm:pt modelId="{06EF2465-D875-4281-B949-87E420B4A3B9}">
      <dgm:prSet custT="1"/>
      <dgm:spPr/>
      <dgm:t>
        <a:bodyPr/>
        <a:lstStyle/>
        <a:p>
          <a:pPr algn="l" rtl="0"/>
          <a:r>
            <a:rPr lang="en-GB" sz="800" b="1" dirty="0">
              <a:latin typeface="Times New Roman" panose="02020603050405020304" pitchFamily="18" charset="0"/>
              <a:cs typeface="Times New Roman" panose="02020603050405020304" pitchFamily="18" charset="0"/>
            </a:rPr>
            <a:t>Special Soil Tests for Pavement Design</a:t>
          </a:r>
          <a:endParaRPr lang="en-US" sz="800" b="1" dirty="0">
            <a:latin typeface="Times New Roman" panose="02020603050405020304" pitchFamily="18" charset="0"/>
            <a:cs typeface="Times New Roman" panose="02020603050405020304" pitchFamily="18" charset="0"/>
          </a:endParaRPr>
        </a:p>
      </dgm:t>
    </dgm:pt>
    <dgm:pt modelId="{B8C96668-EE5E-4BFC-8F0F-05E7E86C5E8E}" type="parTrans" cxnId="{B66B7D3C-3687-40B4-A6E5-99B1805046CD}">
      <dgm:prSet/>
      <dgm:spPr/>
      <dgm:t>
        <a:bodyPr/>
        <a:lstStyle/>
        <a:p>
          <a:endParaRPr lang="en-US" sz="800">
            <a:latin typeface="Times New Roman" panose="02020603050405020304" pitchFamily="18" charset="0"/>
            <a:cs typeface="Times New Roman" panose="02020603050405020304" pitchFamily="18" charset="0"/>
          </a:endParaRPr>
        </a:p>
      </dgm:t>
    </dgm:pt>
    <dgm:pt modelId="{461306A7-A81C-4DFE-8F7A-410D21C77D2F}" type="sibTrans" cxnId="{B66B7D3C-3687-40B4-A6E5-99B1805046CD}">
      <dgm:prSet/>
      <dgm:spPr/>
      <dgm:t>
        <a:bodyPr/>
        <a:lstStyle/>
        <a:p>
          <a:endParaRPr lang="en-US" sz="800">
            <a:latin typeface="Times New Roman" panose="02020603050405020304" pitchFamily="18" charset="0"/>
            <a:cs typeface="Times New Roman" panose="02020603050405020304" pitchFamily="18" charset="0"/>
          </a:endParaRPr>
        </a:p>
      </dgm:t>
    </dgm:pt>
    <dgm:pt modelId="{0113950C-A046-407E-A2E2-DAFF252B89AA}">
      <dgm:prSet custT="1"/>
      <dgm:spPr/>
      <dgm:t>
        <a:bodyPr/>
        <a:lstStyle/>
        <a:p>
          <a:pPr algn="l" rtl="0"/>
          <a:r>
            <a:rPr lang="en-US" sz="800" b="1" dirty="0">
              <a:latin typeface="Times New Roman" panose="02020603050405020304" pitchFamily="18" charset="0"/>
              <a:cs typeface="Times New Roman" panose="02020603050405020304" pitchFamily="18" charset="0"/>
            </a:rPr>
            <a:t>Frost Action in Soils</a:t>
          </a:r>
        </a:p>
      </dgm:t>
    </dgm:pt>
    <dgm:pt modelId="{52E6C4A5-EAE8-4527-83DD-E982330B54AD}" type="parTrans" cxnId="{C9FE91B4-0CD1-4AE0-B444-0F958A2F8BF1}">
      <dgm:prSet/>
      <dgm:spPr/>
      <dgm:t>
        <a:bodyPr/>
        <a:lstStyle/>
        <a:p>
          <a:endParaRPr lang="en-US" sz="800">
            <a:latin typeface="Times New Roman" panose="02020603050405020304" pitchFamily="18" charset="0"/>
            <a:cs typeface="Times New Roman" panose="02020603050405020304" pitchFamily="18" charset="0"/>
          </a:endParaRPr>
        </a:p>
      </dgm:t>
    </dgm:pt>
    <dgm:pt modelId="{7DAE0558-6926-48E8-AF47-8E6F55D684CA}" type="sibTrans" cxnId="{C9FE91B4-0CD1-4AE0-B444-0F958A2F8BF1}">
      <dgm:prSet/>
      <dgm:spPr/>
      <dgm:t>
        <a:bodyPr/>
        <a:lstStyle/>
        <a:p>
          <a:endParaRPr lang="en-US" sz="800">
            <a:latin typeface="Times New Roman" panose="02020603050405020304" pitchFamily="18" charset="0"/>
            <a:cs typeface="Times New Roman" panose="02020603050405020304" pitchFamily="18" charset="0"/>
          </a:endParaRPr>
        </a:p>
      </dgm:t>
    </dgm:pt>
    <dgm:pt modelId="{0E5312DA-D749-47C1-9721-5F2E1EC8E99B}">
      <dgm:prSet custT="1"/>
      <dgm:spPr/>
      <dgm:t>
        <a:bodyPr/>
        <a:lstStyle/>
        <a:p>
          <a:pPr algn="l" rtl="0"/>
          <a:r>
            <a:rPr lang="en-GB" sz="800" b="1" dirty="0">
              <a:latin typeface="Times New Roman" panose="02020603050405020304" pitchFamily="18" charset="0"/>
              <a:cs typeface="Times New Roman" panose="02020603050405020304" pitchFamily="18" charset="0"/>
            </a:rPr>
            <a:t>Description and Uses of Bituminous </a:t>
          </a:r>
          <a:r>
            <a:rPr lang="en-US" sz="800" b="1" dirty="0">
              <a:latin typeface="Times New Roman" panose="02020603050405020304" pitchFamily="18" charset="0"/>
              <a:cs typeface="Times New Roman" panose="02020603050405020304" pitchFamily="18" charset="0"/>
            </a:rPr>
            <a:t>Binders</a:t>
          </a:r>
        </a:p>
      </dgm:t>
    </dgm:pt>
    <dgm:pt modelId="{DD79F7CE-2C0B-41E3-BAEC-626981A977EE}" type="parTrans" cxnId="{A34B912A-B0F8-45CE-BB30-6DC04BB18FB8}">
      <dgm:prSet/>
      <dgm:spPr/>
      <dgm:t>
        <a:bodyPr/>
        <a:lstStyle/>
        <a:p>
          <a:endParaRPr lang="en-US" sz="800">
            <a:latin typeface="Times New Roman" panose="02020603050405020304" pitchFamily="18" charset="0"/>
            <a:cs typeface="Times New Roman" panose="02020603050405020304" pitchFamily="18" charset="0"/>
          </a:endParaRPr>
        </a:p>
      </dgm:t>
    </dgm:pt>
    <dgm:pt modelId="{13774BC7-AB58-414E-B40E-55CF13A545A1}" type="sibTrans" cxnId="{A34B912A-B0F8-45CE-BB30-6DC04BB18FB8}">
      <dgm:prSet/>
      <dgm:spPr/>
      <dgm:t>
        <a:bodyPr/>
        <a:lstStyle/>
        <a:p>
          <a:endParaRPr lang="en-US" sz="800">
            <a:latin typeface="Times New Roman" panose="02020603050405020304" pitchFamily="18" charset="0"/>
            <a:cs typeface="Times New Roman" panose="02020603050405020304" pitchFamily="18" charset="0"/>
          </a:endParaRPr>
        </a:p>
      </dgm:t>
    </dgm:pt>
    <dgm:pt modelId="{479FCF13-DB86-492D-9785-F0750D7DF9F7}">
      <dgm:prSet custT="1"/>
      <dgm:spPr/>
      <dgm:t>
        <a:bodyPr/>
        <a:lstStyle/>
        <a:p>
          <a:pPr algn="l" rtl="0"/>
          <a:r>
            <a:rPr lang="en-US" sz="800" b="1" dirty="0">
              <a:latin typeface="Times New Roman" panose="02020603050405020304" pitchFamily="18" charset="0"/>
              <a:cs typeface="Times New Roman" panose="02020603050405020304" pitchFamily="18" charset="0"/>
            </a:rPr>
            <a:t>Properties of Asphalt Materials</a:t>
          </a:r>
        </a:p>
      </dgm:t>
    </dgm:pt>
    <dgm:pt modelId="{9F44B46B-E658-4EBE-8ECD-75B12581EE63}" type="parTrans" cxnId="{5F6E4738-B612-4865-8D14-4224A7729785}">
      <dgm:prSet/>
      <dgm:spPr/>
      <dgm:t>
        <a:bodyPr/>
        <a:lstStyle/>
        <a:p>
          <a:endParaRPr lang="en-US" sz="800">
            <a:latin typeface="Times New Roman" panose="02020603050405020304" pitchFamily="18" charset="0"/>
            <a:cs typeface="Times New Roman" panose="02020603050405020304" pitchFamily="18" charset="0"/>
          </a:endParaRPr>
        </a:p>
      </dgm:t>
    </dgm:pt>
    <dgm:pt modelId="{6C7BF7D7-0C52-48F0-81DE-C4CA76C5371C}" type="sibTrans" cxnId="{5F6E4738-B612-4865-8D14-4224A7729785}">
      <dgm:prSet/>
      <dgm:spPr/>
      <dgm:t>
        <a:bodyPr/>
        <a:lstStyle/>
        <a:p>
          <a:endParaRPr lang="en-US" sz="800">
            <a:latin typeface="Times New Roman" panose="02020603050405020304" pitchFamily="18" charset="0"/>
            <a:cs typeface="Times New Roman" panose="02020603050405020304" pitchFamily="18" charset="0"/>
          </a:endParaRPr>
        </a:p>
      </dgm:t>
    </dgm:pt>
    <dgm:pt modelId="{CD9518DF-A615-408D-B3AE-C1672F7750CC}">
      <dgm:prSet custT="1"/>
      <dgm:spPr/>
      <dgm:t>
        <a:bodyPr/>
        <a:lstStyle/>
        <a:p>
          <a:pPr algn="l" rtl="0"/>
          <a:r>
            <a:rPr lang="en-US" sz="800" b="1" dirty="0">
              <a:latin typeface="Times New Roman" panose="02020603050405020304" pitchFamily="18" charset="0"/>
              <a:cs typeface="Times New Roman" panose="02020603050405020304" pitchFamily="18" charset="0"/>
            </a:rPr>
            <a:t>Tests for Asphalt Materials</a:t>
          </a:r>
        </a:p>
      </dgm:t>
    </dgm:pt>
    <dgm:pt modelId="{56D52F88-68EC-48C4-916A-BB1B19CD575B}" type="parTrans" cxnId="{A009A375-7023-4C9C-B43A-0D37CB677C6E}">
      <dgm:prSet/>
      <dgm:spPr/>
      <dgm:t>
        <a:bodyPr/>
        <a:lstStyle/>
        <a:p>
          <a:endParaRPr lang="en-US" sz="800">
            <a:latin typeface="Times New Roman" panose="02020603050405020304" pitchFamily="18" charset="0"/>
            <a:cs typeface="Times New Roman" panose="02020603050405020304" pitchFamily="18" charset="0"/>
          </a:endParaRPr>
        </a:p>
      </dgm:t>
    </dgm:pt>
    <dgm:pt modelId="{A93F7D2A-45D5-45A6-8230-C37F3DE51D00}" type="sibTrans" cxnId="{A009A375-7023-4C9C-B43A-0D37CB677C6E}">
      <dgm:prSet/>
      <dgm:spPr/>
      <dgm:t>
        <a:bodyPr/>
        <a:lstStyle/>
        <a:p>
          <a:endParaRPr lang="en-US" sz="800">
            <a:latin typeface="Times New Roman" panose="02020603050405020304" pitchFamily="18" charset="0"/>
            <a:cs typeface="Times New Roman" panose="02020603050405020304" pitchFamily="18" charset="0"/>
          </a:endParaRPr>
        </a:p>
      </dgm:t>
    </dgm:pt>
    <dgm:pt modelId="{38F5D4B1-31A6-450A-AEEF-85C55198B0F3}">
      <dgm:prSet custT="1"/>
      <dgm:spPr/>
      <dgm:t>
        <a:bodyPr/>
        <a:lstStyle/>
        <a:p>
          <a:pPr algn="l" rtl="0"/>
          <a:r>
            <a:rPr lang="en-US" sz="800" b="1" dirty="0">
              <a:latin typeface="Times New Roman" panose="02020603050405020304" pitchFamily="18" charset="0"/>
              <a:cs typeface="Times New Roman" panose="02020603050405020304" pitchFamily="18" charset="0"/>
            </a:rPr>
            <a:t>Asphalt Mixtures</a:t>
          </a:r>
        </a:p>
      </dgm:t>
    </dgm:pt>
    <dgm:pt modelId="{54A2A70D-889D-4328-9FE3-5AE6E404DCCF}" type="parTrans" cxnId="{65530455-B9B1-4663-B0BC-0060F5A38AD7}">
      <dgm:prSet/>
      <dgm:spPr/>
      <dgm:t>
        <a:bodyPr/>
        <a:lstStyle/>
        <a:p>
          <a:endParaRPr lang="en-US" sz="800">
            <a:latin typeface="Times New Roman" panose="02020603050405020304" pitchFamily="18" charset="0"/>
            <a:cs typeface="Times New Roman" panose="02020603050405020304" pitchFamily="18" charset="0"/>
          </a:endParaRPr>
        </a:p>
      </dgm:t>
    </dgm:pt>
    <dgm:pt modelId="{FEC9A138-4EBD-4297-8D7B-90465B409A0A}" type="sibTrans" cxnId="{65530455-B9B1-4663-B0BC-0060F5A38AD7}">
      <dgm:prSet/>
      <dgm:spPr/>
      <dgm:t>
        <a:bodyPr/>
        <a:lstStyle/>
        <a:p>
          <a:endParaRPr lang="en-US" sz="800">
            <a:latin typeface="Times New Roman" panose="02020603050405020304" pitchFamily="18" charset="0"/>
            <a:cs typeface="Times New Roman" panose="02020603050405020304" pitchFamily="18" charset="0"/>
          </a:endParaRPr>
        </a:p>
      </dgm:t>
    </dgm:pt>
    <dgm:pt modelId="{539ABD67-43F5-48B7-9123-BFCD4B9E758A}">
      <dgm:prSet custT="1"/>
      <dgm:spPr/>
      <dgm:t>
        <a:bodyPr/>
        <a:lstStyle/>
        <a:p>
          <a:pPr algn="l" rtl="0"/>
          <a:r>
            <a:rPr lang="en-US" sz="800" b="1" dirty="0">
              <a:latin typeface="Times New Roman" panose="02020603050405020304" pitchFamily="18" charset="0"/>
              <a:cs typeface="Times New Roman" panose="02020603050405020304" pitchFamily="18" charset="0"/>
            </a:rPr>
            <a:t>Superpave Systems</a:t>
          </a:r>
        </a:p>
      </dgm:t>
    </dgm:pt>
    <dgm:pt modelId="{401E9233-B177-493A-A150-CA2374BEF09B}" type="parTrans" cxnId="{7D173F6B-A0A7-42C4-959A-45FA0D2B3BCF}">
      <dgm:prSet/>
      <dgm:spPr/>
      <dgm:t>
        <a:bodyPr/>
        <a:lstStyle/>
        <a:p>
          <a:endParaRPr lang="en-US" sz="800">
            <a:latin typeface="Times New Roman" panose="02020603050405020304" pitchFamily="18" charset="0"/>
            <a:cs typeface="Times New Roman" panose="02020603050405020304" pitchFamily="18" charset="0"/>
          </a:endParaRPr>
        </a:p>
      </dgm:t>
    </dgm:pt>
    <dgm:pt modelId="{A19EC059-A2C5-4308-8B85-1DB6C1D9CD61}" type="sibTrans" cxnId="{7D173F6B-A0A7-42C4-959A-45FA0D2B3BCF}">
      <dgm:prSet/>
      <dgm:spPr/>
      <dgm:t>
        <a:bodyPr/>
        <a:lstStyle/>
        <a:p>
          <a:endParaRPr lang="en-US" sz="800">
            <a:latin typeface="Times New Roman" panose="02020603050405020304" pitchFamily="18" charset="0"/>
            <a:cs typeface="Times New Roman" panose="02020603050405020304" pitchFamily="18" charset="0"/>
          </a:endParaRPr>
        </a:p>
      </dgm:t>
    </dgm:pt>
    <dgm:pt modelId="{A6FB99E3-49D6-4BE0-BD1E-896379CB1621}">
      <dgm:prSet custT="1"/>
      <dgm:spPr/>
      <dgm:t>
        <a:bodyPr/>
        <a:lstStyle/>
        <a:p>
          <a:pPr algn="l" rtl="0"/>
          <a:endParaRPr lang="en-GB" sz="800" b="1" dirty="0">
            <a:latin typeface="Times New Roman" panose="02020603050405020304" pitchFamily="18" charset="0"/>
            <a:cs typeface="Times New Roman" panose="02020603050405020304" pitchFamily="18" charset="0"/>
          </a:endParaRPr>
        </a:p>
      </dgm:t>
    </dgm:pt>
    <dgm:pt modelId="{742375AF-24F5-4769-86F0-6EDEF9CC5564}" type="parTrans" cxnId="{346FB8D8-F792-4C93-8945-E6339CABF1DC}">
      <dgm:prSet/>
      <dgm:spPr/>
      <dgm:t>
        <a:bodyPr/>
        <a:lstStyle/>
        <a:p>
          <a:endParaRPr lang="en-US"/>
        </a:p>
      </dgm:t>
    </dgm:pt>
    <dgm:pt modelId="{B7BB506C-A548-4D99-833B-0191382F1883}" type="sibTrans" cxnId="{346FB8D8-F792-4C93-8945-E6339CABF1DC}">
      <dgm:prSet/>
      <dgm:spPr/>
      <dgm:t>
        <a:bodyPr/>
        <a:lstStyle/>
        <a:p>
          <a:endParaRPr lang="en-US"/>
        </a:p>
      </dgm:t>
    </dgm:pt>
    <dgm:pt modelId="{0981E0AE-8CF3-44A7-99F8-572DDB009171}">
      <dgm:prSet custT="1"/>
      <dgm:spPr/>
      <dgm:t>
        <a:bodyPr/>
        <a:lstStyle/>
        <a:p>
          <a:pPr algn="l" rtl="0"/>
          <a:r>
            <a:rPr lang="en-GB" sz="800" b="1" dirty="0">
              <a:latin typeface="Times New Roman" panose="02020603050405020304" pitchFamily="18" charset="0"/>
              <a:cs typeface="Times New Roman" panose="02020603050405020304" pitchFamily="18" charset="0"/>
            </a:rPr>
            <a:t>What is transportation?</a:t>
          </a:r>
        </a:p>
      </dgm:t>
    </dgm:pt>
    <dgm:pt modelId="{CBDA50AE-B45B-4558-AECC-3EA1A55E28F0}" type="parTrans" cxnId="{FD3F0F9D-3B6F-4DEB-9F0A-F6F51AA90679}">
      <dgm:prSet/>
      <dgm:spPr/>
      <dgm:t>
        <a:bodyPr/>
        <a:lstStyle/>
        <a:p>
          <a:endParaRPr lang="en-US"/>
        </a:p>
      </dgm:t>
    </dgm:pt>
    <dgm:pt modelId="{DF93FAFB-5FDD-48C0-BF61-B89B9749EC3A}" type="sibTrans" cxnId="{FD3F0F9D-3B6F-4DEB-9F0A-F6F51AA90679}">
      <dgm:prSet/>
      <dgm:spPr/>
      <dgm:t>
        <a:bodyPr/>
        <a:lstStyle/>
        <a:p>
          <a:endParaRPr lang="en-US"/>
        </a:p>
      </dgm:t>
    </dgm:pt>
    <dgm:pt modelId="{AA7F9CE4-58ED-4383-9F14-9A35FC0D4073}">
      <dgm:prSet custT="1"/>
      <dgm:spPr/>
      <dgm:t>
        <a:bodyPr/>
        <a:lstStyle/>
        <a:p>
          <a:pPr algn="l" rtl="0"/>
          <a:r>
            <a:rPr lang="en-GB" sz="800" b="1" dirty="0">
              <a:latin typeface="Times New Roman" panose="02020603050405020304" pitchFamily="18" charset="0"/>
              <a:cs typeface="Times New Roman" panose="02020603050405020304" pitchFamily="18" charset="0"/>
            </a:rPr>
            <a:t>Who is a Transportation Engineer?</a:t>
          </a:r>
        </a:p>
      </dgm:t>
    </dgm:pt>
    <dgm:pt modelId="{25FF18F6-79B6-4CCF-946F-8CF3EED583F6}" type="parTrans" cxnId="{A0E91CA4-7B6C-4068-AEEB-1D82D2196AE0}">
      <dgm:prSet/>
      <dgm:spPr/>
      <dgm:t>
        <a:bodyPr/>
        <a:lstStyle/>
        <a:p>
          <a:endParaRPr lang="en-US"/>
        </a:p>
      </dgm:t>
    </dgm:pt>
    <dgm:pt modelId="{5323B5BD-C680-4581-82B1-7B47797750D3}" type="sibTrans" cxnId="{A0E91CA4-7B6C-4068-AEEB-1D82D2196AE0}">
      <dgm:prSet/>
      <dgm:spPr/>
      <dgm:t>
        <a:bodyPr/>
        <a:lstStyle/>
        <a:p>
          <a:endParaRPr lang="en-US"/>
        </a:p>
      </dgm:t>
    </dgm:pt>
    <dgm:pt modelId="{B3703DB1-D751-4C45-B696-F1B95B79269B}">
      <dgm:prSet custT="1"/>
      <dgm:spPr/>
      <dgm:t>
        <a:bodyPr/>
        <a:lstStyle/>
        <a:p>
          <a:pPr algn="l" rtl="0"/>
          <a:r>
            <a:rPr lang="en-GB" sz="800" b="1" dirty="0">
              <a:latin typeface="Times New Roman" panose="02020603050405020304" pitchFamily="18" charset="0"/>
              <a:cs typeface="Times New Roman" panose="02020603050405020304" pitchFamily="18" charset="0"/>
            </a:rPr>
            <a:t>Transportation system</a:t>
          </a:r>
        </a:p>
      </dgm:t>
    </dgm:pt>
    <dgm:pt modelId="{2B75D962-B174-47AC-9241-B96C8FF8C2E7}" type="parTrans" cxnId="{D064D5E0-225F-4B8A-8FEC-58029E4F32B3}">
      <dgm:prSet/>
      <dgm:spPr/>
    </dgm:pt>
    <dgm:pt modelId="{BAA76142-27C3-40D3-A2B0-445E47B26077}" type="sibTrans" cxnId="{D064D5E0-225F-4B8A-8FEC-58029E4F32B3}">
      <dgm:prSet/>
      <dgm:spPr/>
    </dgm:pt>
    <dgm:pt modelId="{4F151DF5-E3E3-449F-8B70-8103CBB719C3}">
      <dgm:prSet custT="1"/>
      <dgm:spPr/>
      <dgm:t>
        <a:bodyPr/>
        <a:lstStyle/>
        <a:p>
          <a:pPr algn="l" rtl="0"/>
          <a:r>
            <a:rPr lang="en-GB" sz="800" b="1" dirty="0">
              <a:latin typeface="Times New Roman" panose="02020603050405020304" pitchFamily="18" charset="0"/>
              <a:cs typeface="Times New Roman" panose="02020603050405020304" pitchFamily="18" charset="0"/>
            </a:rPr>
            <a:t>History of transportation </a:t>
          </a:r>
        </a:p>
      </dgm:t>
    </dgm:pt>
    <dgm:pt modelId="{27EE79A6-D9BF-4F87-ACFA-DA0349F28DAC}" type="parTrans" cxnId="{9BBA29B6-0CC8-4ED2-B27A-81E91A06DFF7}">
      <dgm:prSet/>
      <dgm:spPr/>
    </dgm:pt>
    <dgm:pt modelId="{2B146CE7-7DA4-4D8B-BE90-EFCD538F7607}" type="sibTrans" cxnId="{9BBA29B6-0CC8-4ED2-B27A-81E91A06DFF7}">
      <dgm:prSet/>
      <dgm:spPr/>
    </dgm:pt>
    <dgm:pt modelId="{6A637DD5-9ADF-4657-93A7-8302526E5B70}" type="pres">
      <dgm:prSet presAssocID="{FD84B37B-42EC-425E-9F61-B8DD2C75D44E}" presName="diagram" presStyleCnt="0">
        <dgm:presLayoutVars>
          <dgm:dir/>
          <dgm:animLvl val="lvl"/>
          <dgm:resizeHandles val="exact"/>
        </dgm:presLayoutVars>
      </dgm:prSet>
      <dgm:spPr/>
    </dgm:pt>
    <dgm:pt modelId="{D7E1A937-C099-40AD-86F0-7DD503BE0A47}" type="pres">
      <dgm:prSet presAssocID="{E34E10AB-6A04-4AC7-B012-BBDBE5E16682}" presName="compNode" presStyleCnt="0"/>
      <dgm:spPr/>
    </dgm:pt>
    <dgm:pt modelId="{7ABB8E0C-7AF9-421B-84DC-BB2A9CF53E57}" type="pres">
      <dgm:prSet presAssocID="{E34E10AB-6A04-4AC7-B012-BBDBE5E16682}" presName="childRect" presStyleLbl="bgAcc1" presStyleIdx="0" presStyleCnt="8">
        <dgm:presLayoutVars>
          <dgm:bulletEnabled val="1"/>
        </dgm:presLayoutVars>
      </dgm:prSet>
      <dgm:spPr/>
    </dgm:pt>
    <dgm:pt modelId="{696A06E5-8120-4A7B-83FF-002FD012567F}" type="pres">
      <dgm:prSet presAssocID="{E34E10AB-6A04-4AC7-B012-BBDBE5E16682}" presName="parentText" presStyleLbl="node1" presStyleIdx="0" presStyleCnt="0">
        <dgm:presLayoutVars>
          <dgm:chMax val="0"/>
          <dgm:bulletEnabled val="1"/>
        </dgm:presLayoutVars>
      </dgm:prSet>
      <dgm:spPr/>
    </dgm:pt>
    <dgm:pt modelId="{D3285F8E-4765-425F-BD78-4CD246B9E804}" type="pres">
      <dgm:prSet presAssocID="{E34E10AB-6A04-4AC7-B012-BBDBE5E16682}" presName="parentRect" presStyleLbl="alignNode1" presStyleIdx="0" presStyleCnt="8"/>
      <dgm:spPr/>
    </dgm:pt>
    <dgm:pt modelId="{75ECF7D0-0B35-4FB4-B80D-E0C67367D6E1}" type="pres">
      <dgm:prSet presAssocID="{E34E10AB-6A04-4AC7-B012-BBDBE5E16682}" presName="adorn" presStyleLbl="fgAccFollowNode1" presStyleIdx="0" presStyleCnt="8"/>
      <dgm:spPr/>
    </dgm:pt>
    <dgm:pt modelId="{8723922B-FF47-4DA1-8E14-1A69D7E9853E}" type="pres">
      <dgm:prSet presAssocID="{5E1D716A-2DAB-4825-9708-7F5C7CBAB697}" presName="sibTrans" presStyleLbl="sibTrans2D1" presStyleIdx="0" presStyleCnt="0"/>
      <dgm:spPr/>
    </dgm:pt>
    <dgm:pt modelId="{92755C41-D5C4-45FE-AAE0-AE9E6E386AB0}" type="pres">
      <dgm:prSet presAssocID="{96C0A242-4CD4-44E1-B581-B2B652575B81}" presName="compNode" presStyleCnt="0"/>
      <dgm:spPr/>
    </dgm:pt>
    <dgm:pt modelId="{0C58225C-205A-478E-B96A-AE1D0F331405}" type="pres">
      <dgm:prSet presAssocID="{96C0A242-4CD4-44E1-B581-B2B652575B81}" presName="childRect" presStyleLbl="bgAcc1" presStyleIdx="1" presStyleCnt="8">
        <dgm:presLayoutVars>
          <dgm:bulletEnabled val="1"/>
        </dgm:presLayoutVars>
      </dgm:prSet>
      <dgm:spPr/>
    </dgm:pt>
    <dgm:pt modelId="{094CB804-4992-4539-B73B-7A6BF499913C}" type="pres">
      <dgm:prSet presAssocID="{96C0A242-4CD4-44E1-B581-B2B652575B81}" presName="parentText" presStyleLbl="node1" presStyleIdx="0" presStyleCnt="0">
        <dgm:presLayoutVars>
          <dgm:chMax val="0"/>
          <dgm:bulletEnabled val="1"/>
        </dgm:presLayoutVars>
      </dgm:prSet>
      <dgm:spPr/>
    </dgm:pt>
    <dgm:pt modelId="{05E3BC0D-9D95-42FF-9E78-AECB0482D644}" type="pres">
      <dgm:prSet presAssocID="{96C0A242-4CD4-44E1-B581-B2B652575B81}" presName="parentRect" presStyleLbl="alignNode1" presStyleIdx="1" presStyleCnt="8"/>
      <dgm:spPr/>
    </dgm:pt>
    <dgm:pt modelId="{E0290103-9CC4-4327-9694-9CA48BCB4C03}" type="pres">
      <dgm:prSet presAssocID="{96C0A242-4CD4-44E1-B581-B2B652575B81}" presName="adorn" presStyleLbl="fgAccFollowNode1" presStyleIdx="1" presStyleCnt="8"/>
      <dgm:spPr/>
    </dgm:pt>
    <dgm:pt modelId="{0CDA551E-1574-4893-A2FF-6BC8F3DF31FB}" type="pres">
      <dgm:prSet presAssocID="{9CDCCBD3-A093-4740-AD35-ADC86CBAAA97}" presName="sibTrans" presStyleLbl="sibTrans2D1" presStyleIdx="0" presStyleCnt="0"/>
      <dgm:spPr/>
    </dgm:pt>
    <dgm:pt modelId="{3C58DB38-1D9F-4A0D-AD29-CB8FCAC9F888}" type="pres">
      <dgm:prSet presAssocID="{22169ED5-C019-41FA-BFD8-75767CDAE3FF}" presName="compNode" presStyleCnt="0"/>
      <dgm:spPr/>
    </dgm:pt>
    <dgm:pt modelId="{62A49B98-70D3-4860-B20B-F2554E23EB75}" type="pres">
      <dgm:prSet presAssocID="{22169ED5-C019-41FA-BFD8-75767CDAE3FF}" presName="childRect" presStyleLbl="bgAcc1" presStyleIdx="2" presStyleCnt="8">
        <dgm:presLayoutVars>
          <dgm:bulletEnabled val="1"/>
        </dgm:presLayoutVars>
      </dgm:prSet>
      <dgm:spPr/>
    </dgm:pt>
    <dgm:pt modelId="{0AA3073D-AE39-48BC-86E6-EA69D78E60F1}" type="pres">
      <dgm:prSet presAssocID="{22169ED5-C019-41FA-BFD8-75767CDAE3FF}" presName="parentText" presStyleLbl="node1" presStyleIdx="0" presStyleCnt="0">
        <dgm:presLayoutVars>
          <dgm:chMax val="0"/>
          <dgm:bulletEnabled val="1"/>
        </dgm:presLayoutVars>
      </dgm:prSet>
      <dgm:spPr/>
    </dgm:pt>
    <dgm:pt modelId="{98B112DE-0667-49BB-AF8D-9D035CF06648}" type="pres">
      <dgm:prSet presAssocID="{22169ED5-C019-41FA-BFD8-75767CDAE3FF}" presName="parentRect" presStyleLbl="alignNode1" presStyleIdx="2" presStyleCnt="8"/>
      <dgm:spPr/>
    </dgm:pt>
    <dgm:pt modelId="{791DBB25-017C-4CE4-991D-AE3573EE8234}" type="pres">
      <dgm:prSet presAssocID="{22169ED5-C019-41FA-BFD8-75767CDAE3FF}" presName="adorn" presStyleLbl="fgAccFollowNode1" presStyleIdx="2" presStyleCnt="8"/>
      <dgm:spPr/>
    </dgm:pt>
    <dgm:pt modelId="{BD8C5648-0DDF-4B40-BF27-505970B15B0B}" type="pres">
      <dgm:prSet presAssocID="{5EA28B3C-EBD6-4C5D-9B4D-B3AB63D58907}" presName="sibTrans" presStyleLbl="sibTrans2D1" presStyleIdx="0" presStyleCnt="0"/>
      <dgm:spPr/>
    </dgm:pt>
    <dgm:pt modelId="{C6B61108-B0D8-4EC8-AA27-75C68ED97E5F}" type="pres">
      <dgm:prSet presAssocID="{DA3C64DE-FCA5-4D90-B58A-34DB95A0BF45}" presName="compNode" presStyleCnt="0"/>
      <dgm:spPr/>
    </dgm:pt>
    <dgm:pt modelId="{E4AC6F43-31FE-4687-8533-24580A0FB5D7}" type="pres">
      <dgm:prSet presAssocID="{DA3C64DE-FCA5-4D90-B58A-34DB95A0BF45}" presName="childRect" presStyleLbl="bgAcc1" presStyleIdx="3" presStyleCnt="8">
        <dgm:presLayoutVars>
          <dgm:bulletEnabled val="1"/>
        </dgm:presLayoutVars>
      </dgm:prSet>
      <dgm:spPr/>
    </dgm:pt>
    <dgm:pt modelId="{62421277-A939-4E4A-B6EE-E634C5D6C236}" type="pres">
      <dgm:prSet presAssocID="{DA3C64DE-FCA5-4D90-B58A-34DB95A0BF45}" presName="parentText" presStyleLbl="node1" presStyleIdx="0" presStyleCnt="0">
        <dgm:presLayoutVars>
          <dgm:chMax val="0"/>
          <dgm:bulletEnabled val="1"/>
        </dgm:presLayoutVars>
      </dgm:prSet>
      <dgm:spPr/>
    </dgm:pt>
    <dgm:pt modelId="{91A0206A-113E-4884-BDFA-C16417D97AC1}" type="pres">
      <dgm:prSet presAssocID="{DA3C64DE-FCA5-4D90-B58A-34DB95A0BF45}" presName="parentRect" presStyleLbl="alignNode1" presStyleIdx="3" presStyleCnt="8"/>
      <dgm:spPr/>
    </dgm:pt>
    <dgm:pt modelId="{786E8DE4-2785-4253-9C6A-1AAA00376E43}" type="pres">
      <dgm:prSet presAssocID="{DA3C64DE-FCA5-4D90-B58A-34DB95A0BF45}" presName="adorn" presStyleLbl="fgAccFollowNode1" presStyleIdx="3" presStyleCnt="8"/>
      <dgm:spPr/>
    </dgm:pt>
    <dgm:pt modelId="{54CA2785-484E-4AC9-8262-910F482324BA}" type="pres">
      <dgm:prSet presAssocID="{C8E1B392-0F52-47AA-8A3A-5433AF1B0C7B}" presName="sibTrans" presStyleLbl="sibTrans2D1" presStyleIdx="0" presStyleCnt="0"/>
      <dgm:spPr/>
    </dgm:pt>
    <dgm:pt modelId="{6BC0C637-ACED-4580-BF08-F732DBA5F727}" type="pres">
      <dgm:prSet presAssocID="{7F71C1FE-143A-4673-B58C-301AE86087C2}" presName="compNode" presStyleCnt="0"/>
      <dgm:spPr/>
    </dgm:pt>
    <dgm:pt modelId="{60DC204B-92F2-401F-A323-F589AD92C23F}" type="pres">
      <dgm:prSet presAssocID="{7F71C1FE-143A-4673-B58C-301AE86087C2}" presName="childRect" presStyleLbl="bgAcc1" presStyleIdx="4" presStyleCnt="8" custScaleX="119042" custScaleY="137724">
        <dgm:presLayoutVars>
          <dgm:bulletEnabled val="1"/>
        </dgm:presLayoutVars>
      </dgm:prSet>
      <dgm:spPr/>
    </dgm:pt>
    <dgm:pt modelId="{1971594E-C1FD-421F-A6FE-1890703032F7}" type="pres">
      <dgm:prSet presAssocID="{7F71C1FE-143A-4673-B58C-301AE86087C2}" presName="parentText" presStyleLbl="node1" presStyleIdx="0" presStyleCnt="0">
        <dgm:presLayoutVars>
          <dgm:chMax val="0"/>
          <dgm:bulletEnabled val="1"/>
        </dgm:presLayoutVars>
      </dgm:prSet>
      <dgm:spPr/>
    </dgm:pt>
    <dgm:pt modelId="{259462B4-DD9C-4510-97DF-D3CC0EB7F6F6}" type="pres">
      <dgm:prSet presAssocID="{7F71C1FE-143A-4673-B58C-301AE86087C2}" presName="parentRect" presStyleLbl="alignNode1" presStyleIdx="4" presStyleCnt="8"/>
      <dgm:spPr/>
    </dgm:pt>
    <dgm:pt modelId="{8F7E5A5F-83CB-4E47-BFE0-2D2794E96DEB}" type="pres">
      <dgm:prSet presAssocID="{7F71C1FE-143A-4673-B58C-301AE86087C2}" presName="adorn" presStyleLbl="fgAccFollowNode1" presStyleIdx="4" presStyleCnt="8"/>
      <dgm:spPr/>
    </dgm:pt>
    <dgm:pt modelId="{BCB8C8B7-3C5F-4143-A609-C8538FC78744}" type="pres">
      <dgm:prSet presAssocID="{C7D7925E-A759-4A68-878B-C9412A378823}" presName="sibTrans" presStyleLbl="sibTrans2D1" presStyleIdx="0" presStyleCnt="0"/>
      <dgm:spPr/>
    </dgm:pt>
    <dgm:pt modelId="{7191A195-EAC0-4D13-9D09-E1970CF17F0B}" type="pres">
      <dgm:prSet presAssocID="{B7B9A3DE-624B-4FB1-BCCE-FF178DE704CE}" presName="compNode" presStyleCnt="0"/>
      <dgm:spPr/>
    </dgm:pt>
    <dgm:pt modelId="{5DC01EDB-5709-4748-9739-995DB51D028B}" type="pres">
      <dgm:prSet presAssocID="{B7B9A3DE-624B-4FB1-BCCE-FF178DE704CE}" presName="childRect" presStyleLbl="bgAcc1" presStyleIdx="5" presStyleCnt="8" custScaleX="114849" custScaleY="121108">
        <dgm:presLayoutVars>
          <dgm:bulletEnabled val="1"/>
        </dgm:presLayoutVars>
      </dgm:prSet>
      <dgm:spPr/>
    </dgm:pt>
    <dgm:pt modelId="{308D4B05-2A4F-4446-903E-C2A24A3D72EB}" type="pres">
      <dgm:prSet presAssocID="{B7B9A3DE-624B-4FB1-BCCE-FF178DE704CE}" presName="parentText" presStyleLbl="node1" presStyleIdx="0" presStyleCnt="0">
        <dgm:presLayoutVars>
          <dgm:chMax val="0"/>
          <dgm:bulletEnabled val="1"/>
        </dgm:presLayoutVars>
      </dgm:prSet>
      <dgm:spPr/>
    </dgm:pt>
    <dgm:pt modelId="{6E8B2878-0CE4-411B-8219-6C07AD5AF067}" type="pres">
      <dgm:prSet presAssocID="{B7B9A3DE-624B-4FB1-BCCE-FF178DE704CE}" presName="parentRect" presStyleLbl="alignNode1" presStyleIdx="5" presStyleCnt="8"/>
      <dgm:spPr/>
    </dgm:pt>
    <dgm:pt modelId="{968E282D-0B34-4DAC-9ADB-4CD0D5FB91D6}" type="pres">
      <dgm:prSet presAssocID="{B7B9A3DE-624B-4FB1-BCCE-FF178DE704CE}" presName="adorn" presStyleLbl="fgAccFollowNode1" presStyleIdx="5" presStyleCnt="8"/>
      <dgm:spPr/>
    </dgm:pt>
    <dgm:pt modelId="{AFD03988-8F11-45DB-A81E-E834A473818C}" type="pres">
      <dgm:prSet presAssocID="{A304FBB2-14C5-4157-8704-3A56E23B1B07}" presName="sibTrans" presStyleLbl="sibTrans2D1" presStyleIdx="0" presStyleCnt="0"/>
      <dgm:spPr/>
    </dgm:pt>
    <dgm:pt modelId="{3CD36DC9-8FC5-4779-9ADC-DC231592FBFA}" type="pres">
      <dgm:prSet presAssocID="{FCC1EA9E-E881-4596-B8F1-3C90EEC4A477}" presName="compNode" presStyleCnt="0"/>
      <dgm:spPr/>
    </dgm:pt>
    <dgm:pt modelId="{27AA5A48-2A57-4638-A86E-66705079E34B}" type="pres">
      <dgm:prSet presAssocID="{FCC1EA9E-E881-4596-B8F1-3C90EEC4A477}" presName="childRect" presStyleLbl="bgAcc1" presStyleIdx="6" presStyleCnt="8" custScaleX="122331" custScaleY="129222">
        <dgm:presLayoutVars>
          <dgm:bulletEnabled val="1"/>
        </dgm:presLayoutVars>
      </dgm:prSet>
      <dgm:spPr/>
    </dgm:pt>
    <dgm:pt modelId="{C7D03972-4C3C-4FA3-80B9-111745D843D9}" type="pres">
      <dgm:prSet presAssocID="{FCC1EA9E-E881-4596-B8F1-3C90EEC4A477}" presName="parentText" presStyleLbl="node1" presStyleIdx="0" presStyleCnt="0">
        <dgm:presLayoutVars>
          <dgm:chMax val="0"/>
          <dgm:bulletEnabled val="1"/>
        </dgm:presLayoutVars>
      </dgm:prSet>
      <dgm:spPr/>
    </dgm:pt>
    <dgm:pt modelId="{0C835872-A467-4BB3-8F64-AA8373CE39E1}" type="pres">
      <dgm:prSet presAssocID="{FCC1EA9E-E881-4596-B8F1-3C90EEC4A477}" presName="parentRect" presStyleLbl="alignNode1" presStyleIdx="6" presStyleCnt="8"/>
      <dgm:spPr/>
    </dgm:pt>
    <dgm:pt modelId="{F5820B67-4358-4823-A582-AADBD9817224}" type="pres">
      <dgm:prSet presAssocID="{FCC1EA9E-E881-4596-B8F1-3C90EEC4A477}" presName="adorn" presStyleLbl="fgAccFollowNode1" presStyleIdx="6" presStyleCnt="8"/>
      <dgm:spPr/>
    </dgm:pt>
    <dgm:pt modelId="{DEB307CA-CAB7-48C3-9DCD-F845ACCEA6AC}" type="pres">
      <dgm:prSet presAssocID="{7DFEB222-E6C2-4809-8DC2-A91C323237D0}" presName="sibTrans" presStyleLbl="sibTrans2D1" presStyleIdx="0" presStyleCnt="0"/>
      <dgm:spPr/>
    </dgm:pt>
    <dgm:pt modelId="{987B48C6-3090-401A-9220-BF675FAA4E7B}" type="pres">
      <dgm:prSet presAssocID="{4A043FAF-E7EC-4192-B505-E725111160D8}" presName="compNode" presStyleCnt="0"/>
      <dgm:spPr/>
    </dgm:pt>
    <dgm:pt modelId="{4814576A-A072-4CA7-AC09-9575C54C5BC3}" type="pres">
      <dgm:prSet presAssocID="{4A043FAF-E7EC-4192-B505-E725111160D8}" presName="childRect" presStyleLbl="bgAcc1" presStyleIdx="7" presStyleCnt="8" custScaleY="246705">
        <dgm:presLayoutVars>
          <dgm:bulletEnabled val="1"/>
        </dgm:presLayoutVars>
      </dgm:prSet>
      <dgm:spPr/>
    </dgm:pt>
    <dgm:pt modelId="{069E500B-36FB-443A-8909-02DAD8531FD4}" type="pres">
      <dgm:prSet presAssocID="{4A043FAF-E7EC-4192-B505-E725111160D8}" presName="parentText" presStyleLbl="node1" presStyleIdx="0" presStyleCnt="0">
        <dgm:presLayoutVars>
          <dgm:chMax val="0"/>
          <dgm:bulletEnabled val="1"/>
        </dgm:presLayoutVars>
      </dgm:prSet>
      <dgm:spPr/>
    </dgm:pt>
    <dgm:pt modelId="{B9915BDC-3EB9-484A-BD49-AB4A2CF88453}" type="pres">
      <dgm:prSet presAssocID="{4A043FAF-E7EC-4192-B505-E725111160D8}" presName="parentRect" presStyleLbl="alignNode1" presStyleIdx="7" presStyleCnt="8" custLinFactNeighborX="1382" custLinFactNeighborY="66164"/>
      <dgm:spPr/>
    </dgm:pt>
    <dgm:pt modelId="{0A48B4F1-C9E1-4D99-8B0D-90B5275ED355}" type="pres">
      <dgm:prSet presAssocID="{4A043FAF-E7EC-4192-B505-E725111160D8}" presName="adorn" presStyleLbl="fgAccFollowNode1" presStyleIdx="7" presStyleCnt="8" custLinFactNeighborX="-16258" custLinFactNeighborY="68356"/>
      <dgm:spPr/>
    </dgm:pt>
  </dgm:ptLst>
  <dgm:cxnLst>
    <dgm:cxn modelId="{9BBA29B6-0CC8-4ED2-B27A-81E91A06DFF7}" srcId="{96C0A242-4CD4-44E1-B581-B2B652575B81}" destId="{4F151DF5-E3E3-449F-8B70-8103CBB719C3}" srcOrd="3" destOrd="0" parTransId="{27EE79A6-D9BF-4F87-ACFA-DA0349F28DAC}" sibTransId="{2B146CE7-7DA4-4D8B-BE90-EFCD538F7607}"/>
    <dgm:cxn modelId="{F73B29CE-D597-4856-8374-778D15A2EA5F}" type="presOf" srcId="{4A043FAF-E7EC-4192-B505-E725111160D8}" destId="{B9915BDC-3EB9-484A-BD49-AB4A2CF88453}" srcOrd="1" destOrd="0" presId="urn:microsoft.com/office/officeart/2005/8/layout/bList2#1"/>
    <dgm:cxn modelId="{C433B547-2D79-4C03-893D-B005439E9EA8}" srcId="{96C0A242-4CD4-44E1-B581-B2B652575B81}" destId="{573BCA54-8C8D-4D11-90D2-9235C0FE1072}" srcOrd="7" destOrd="0" parTransId="{64403D39-BF43-4CFA-9807-43F92099C44F}" sibTransId="{D646FD30-761E-4C9C-80CE-734DDD3EBFBE}"/>
    <dgm:cxn modelId="{EF0D1F0F-7F29-4AB2-A908-B4F72F92E0D3}" type="presOf" srcId="{DE1BA858-3FFD-4DF9-B52A-62B13D93508D}" destId="{4814576A-A072-4CA7-AC09-9575C54C5BC3}" srcOrd="0" destOrd="9" presId="urn:microsoft.com/office/officeart/2005/8/layout/bList2#1"/>
    <dgm:cxn modelId="{877B5E81-C67F-4A10-887E-B1912E9419CC}" srcId="{7F71C1FE-143A-4673-B58C-301AE86087C2}" destId="{119EB6EE-6F6F-4FBE-B6D4-CDAFEE2FD0CD}" srcOrd="4" destOrd="0" parTransId="{DD60AE80-DF79-4650-BE47-7444014FC790}" sibTransId="{6382B769-AED4-4753-81B4-C87355028302}"/>
    <dgm:cxn modelId="{EC82D855-D0A9-4633-9681-89A39CE678A6}" type="presOf" srcId="{5EA28B3C-EBD6-4C5D-9B4D-B3AB63D58907}" destId="{BD8C5648-0DDF-4B40-BF27-505970B15B0B}" srcOrd="0" destOrd="0" presId="urn:microsoft.com/office/officeart/2005/8/layout/bList2#1"/>
    <dgm:cxn modelId="{9BA6184E-8F30-41B7-8FE8-D0D8D2FD7482}" srcId="{FCC1EA9E-E881-4596-B8F1-3C90EEC4A477}" destId="{655B290A-F095-4A39-99C1-A53500FC77A5}" srcOrd="3" destOrd="0" parTransId="{A9A0DC8B-A4D7-4250-AC5C-3A7D76F69953}" sibTransId="{FC83ADD3-7ACF-4D51-A40D-7AF6E2865BE9}"/>
    <dgm:cxn modelId="{E30A32B5-174A-4C21-8660-0A1E0FECE481}" type="presOf" srcId="{B3703DB1-D751-4C45-B696-F1B95B79269B}" destId="{0C58225C-205A-478E-B96A-AE1D0F331405}" srcOrd="0" destOrd="4" presId="urn:microsoft.com/office/officeart/2005/8/layout/bList2#1"/>
    <dgm:cxn modelId="{216D8E11-8CB1-431C-9B89-D130F51A34E2}" type="presOf" srcId="{E4E42585-9E9A-42B8-9C04-F22C97FF00AF}" destId="{27AA5A48-2A57-4638-A86E-66705079E34B}" srcOrd="0" destOrd="3" presId="urn:microsoft.com/office/officeart/2005/8/layout/bList2#1"/>
    <dgm:cxn modelId="{0ED4FC04-472A-47DE-A41D-90D754268DF5}" type="presOf" srcId="{96C0A242-4CD4-44E1-B581-B2B652575B81}" destId="{05E3BC0D-9D95-42FF-9E78-AECB0482D644}" srcOrd="1" destOrd="0" presId="urn:microsoft.com/office/officeart/2005/8/layout/bList2#1"/>
    <dgm:cxn modelId="{3E12E775-6D25-4B9B-820F-D1B50FD77B80}" srcId="{FCC1EA9E-E881-4596-B8F1-3C90EEC4A477}" destId="{E4E42585-9E9A-42B8-9C04-F22C97FF00AF}" srcOrd="1" destOrd="0" parTransId="{D0AAE9A3-68EE-4E08-BD03-6ADABDF2DF0A}" sibTransId="{095EEFD5-30CC-4D3F-AA2A-8CCC6CAB4F46}"/>
    <dgm:cxn modelId="{693CEAFD-F35B-4172-917D-0FF02F9F90BD}" srcId="{D242F137-C618-4FB4-AB84-37B2AFA96247}" destId="{9697A8F3-58AD-43C3-AC1C-7776C7FF9CFA}" srcOrd="2" destOrd="0" parTransId="{6CF3980F-57D4-4BFD-90AB-75E52AD22B02}" sibTransId="{0CF51CC6-BF75-48C0-9BE9-5A8DC8F0725F}"/>
    <dgm:cxn modelId="{61779B2B-81D2-41C8-A25B-A864BF3DEDE3}" type="presOf" srcId="{54FABB77-92D1-4D52-A794-C66182CC7442}" destId="{60DC204B-92F2-401F-A323-F589AD92C23F}" srcOrd="0" destOrd="0" presId="urn:microsoft.com/office/officeart/2005/8/layout/bList2#1"/>
    <dgm:cxn modelId="{3A12A8B1-5F87-4AD4-89BE-01EF0DFFB674}" type="presOf" srcId="{9CDCCBD3-A093-4740-AD35-ADC86CBAAA97}" destId="{0CDA551E-1574-4893-A2FF-6BC8F3DF31FB}" srcOrd="0" destOrd="0" presId="urn:microsoft.com/office/officeart/2005/8/layout/bList2#1"/>
    <dgm:cxn modelId="{292EFE32-F22F-4821-8A92-434533115F1B}" srcId="{7F71C1FE-143A-4673-B58C-301AE86087C2}" destId="{EEB173AB-C755-48F4-9D88-B90D8A61A152}" srcOrd="1" destOrd="0" parTransId="{4059C271-DFFE-4224-8760-5ADF981E4ED0}" sibTransId="{2882FF3E-193D-4734-9EEE-47B5B190A26F}"/>
    <dgm:cxn modelId="{0182D8CB-672D-43B8-ADCB-BB194BA96F10}" type="presOf" srcId="{EEB9E430-6F93-4181-B36F-D6FDCB588BF5}" destId="{4814576A-A072-4CA7-AC09-9575C54C5BC3}" srcOrd="0" destOrd="5" presId="urn:microsoft.com/office/officeart/2005/8/layout/bList2#1"/>
    <dgm:cxn modelId="{77D1AB59-FE2C-4B73-A881-742525954104}" type="presOf" srcId="{FD84B37B-42EC-425E-9F61-B8DD2C75D44E}" destId="{6A637DD5-9ADF-4657-93A7-8302526E5B70}" srcOrd="0" destOrd="0" presId="urn:microsoft.com/office/officeart/2005/8/layout/bList2#1"/>
    <dgm:cxn modelId="{A34B912A-B0F8-45CE-BB30-6DC04BB18FB8}" srcId="{9A1FBBC3-F071-4019-A97C-06622F8E7E30}" destId="{0E5312DA-D749-47C1-9721-5F2E1EC8E99B}" srcOrd="1" destOrd="0" parTransId="{DD79F7CE-2C0B-41E3-BAEC-626981A977EE}" sibTransId="{13774BC7-AB58-414E-B40E-55CF13A545A1}"/>
    <dgm:cxn modelId="{1887222D-04A2-45D4-BC7B-B92EB33D25DF}" type="presOf" srcId="{191B130D-0649-4CE4-8047-3A524AF97DEF}" destId="{4814576A-A072-4CA7-AC09-9575C54C5BC3}" srcOrd="0" destOrd="3" presId="urn:microsoft.com/office/officeart/2005/8/layout/bList2#1"/>
    <dgm:cxn modelId="{E3121EB9-CF83-4D1B-A0D7-F2F07A5E3B08}" srcId="{FD84B37B-42EC-425E-9F61-B8DD2C75D44E}" destId="{E34E10AB-6A04-4AC7-B012-BBDBE5E16682}" srcOrd="0" destOrd="0" parTransId="{4434A602-7A37-4F82-95E5-87D07518083C}" sibTransId="{5E1D716A-2DAB-4825-9708-7F5C7CBAB697}"/>
    <dgm:cxn modelId="{B50A3064-103C-420F-9E38-399A15906D1F}" type="presOf" srcId="{6B85CD99-37C7-4710-AC9A-5113D42248E6}" destId="{5DC01EDB-5709-4748-9739-995DB51D028B}" srcOrd="0" destOrd="5" presId="urn:microsoft.com/office/officeart/2005/8/layout/bList2#1"/>
    <dgm:cxn modelId="{C127D520-2334-405B-8A93-A0969AAC0DF0}" type="presOf" srcId="{FCC1EA9E-E881-4596-B8F1-3C90EEC4A477}" destId="{0C835872-A467-4BB3-8F64-AA8373CE39E1}" srcOrd="1" destOrd="0" presId="urn:microsoft.com/office/officeart/2005/8/layout/bList2#1"/>
    <dgm:cxn modelId="{948F8F7A-DE03-45A9-88BF-E2ABA182B6D1}" type="presOf" srcId="{22169ED5-C019-41FA-BFD8-75767CDAE3FF}" destId="{0AA3073D-AE39-48BC-86E6-EA69D78E60F1}" srcOrd="0" destOrd="0" presId="urn:microsoft.com/office/officeart/2005/8/layout/bList2#1"/>
    <dgm:cxn modelId="{084581DB-4CBD-45F9-BAF1-593DD17E3808}" type="presOf" srcId="{4A043FAF-E7EC-4192-B505-E725111160D8}" destId="{069E500B-36FB-443A-8909-02DAD8531FD4}" srcOrd="0" destOrd="0" presId="urn:microsoft.com/office/officeart/2005/8/layout/bList2#1"/>
    <dgm:cxn modelId="{F192A730-BF7E-4BC8-909F-CCBEBCE919D3}" type="presOf" srcId="{E16B9328-38CD-4C0A-BD9D-E513EE81B31D}" destId="{E4AC6F43-31FE-4687-8533-24580A0FB5D7}" srcOrd="0" destOrd="6" presId="urn:microsoft.com/office/officeart/2005/8/layout/bList2#1"/>
    <dgm:cxn modelId="{DD088AEA-9911-499F-AF54-16066EAEECD0}" type="presOf" srcId="{28B5547B-B6D1-4E41-9FB3-7D7335251C82}" destId="{E4AC6F43-31FE-4687-8533-24580A0FB5D7}" srcOrd="0" destOrd="2" presId="urn:microsoft.com/office/officeart/2005/8/layout/bList2#1"/>
    <dgm:cxn modelId="{0ADC4822-1C43-4DBB-B4E2-EDB23B65F5A2}" srcId="{E34E10AB-6A04-4AC7-B012-BBDBE5E16682}" destId="{C6B51E67-BCD6-4C17-88ED-0B54E1013497}" srcOrd="2" destOrd="0" parTransId="{8E4A42AC-CDFC-4032-B1E0-CA526F9EA158}" sibTransId="{A855AD2F-7EDD-453D-9F0C-CDF28897DF2F}"/>
    <dgm:cxn modelId="{F7158180-7200-40F2-A748-2197D71BBB39}" type="presOf" srcId="{FBB4D76F-0C7B-4ACC-8231-A06B1FA0D334}" destId="{5DC01EDB-5709-4748-9739-995DB51D028B}" srcOrd="0" destOrd="1" presId="urn:microsoft.com/office/officeart/2005/8/layout/bList2#1"/>
    <dgm:cxn modelId="{E224579E-80D5-4CAC-9449-2F8B2B7BBF31}" type="presOf" srcId="{38F5D4B1-31A6-450A-AEEF-85C55198B0F3}" destId="{4814576A-A072-4CA7-AC09-9575C54C5BC3}" srcOrd="0" destOrd="13" presId="urn:microsoft.com/office/officeart/2005/8/layout/bList2#1"/>
    <dgm:cxn modelId="{8DB9B426-322C-4A3E-A322-E497CAD1B4BD}" srcId="{A5E39536-8525-45C6-9038-61B13E0BE4AE}" destId="{8AA44D2E-6046-4466-977A-9566243E8770}" srcOrd="0" destOrd="0" parTransId="{871D1880-F94F-4662-B279-5B30B7F87D35}" sibTransId="{176B8922-3961-4AF5-8299-1CBA6CACC932}"/>
    <dgm:cxn modelId="{5D01E4F7-597C-4985-9E0B-D212C1789510}" type="presOf" srcId="{667E11C9-9A0E-4859-9285-D3C99755322F}" destId="{60DC204B-92F2-401F-A323-F589AD92C23F}" srcOrd="0" destOrd="7" presId="urn:microsoft.com/office/officeart/2005/8/layout/bList2#1"/>
    <dgm:cxn modelId="{957AE719-79A3-43AE-9C9D-1A6A9E5AFF83}" srcId="{7F71C1FE-143A-4673-B58C-301AE86087C2}" destId="{1A0609DD-9D9D-4837-BAF9-47CE396A742B}" srcOrd="6" destOrd="0" parTransId="{70A3B8A2-1401-4D37-B33B-AB18B807CA7C}" sibTransId="{0D7C54F7-9130-4D51-ABD2-5F0852FF0682}"/>
    <dgm:cxn modelId="{7DE27FB4-ECC3-457E-A1F9-1111AE08D1D3}" srcId="{FD84B37B-42EC-425E-9F61-B8DD2C75D44E}" destId="{7F71C1FE-143A-4673-B58C-301AE86087C2}" srcOrd="4" destOrd="0" parTransId="{B50FD860-3DDE-4DFB-B4FC-5E7F64982376}" sibTransId="{C7D7925E-A759-4A68-878B-C9412A378823}"/>
    <dgm:cxn modelId="{BB3DD8E8-16F2-419A-9EB6-249EC0AB563E}" type="presOf" srcId="{4486901C-1D6A-4F79-94EE-04CC5D50D094}" destId="{62A49B98-70D3-4860-B20B-F2554E23EB75}" srcOrd="0" destOrd="2" presId="urn:microsoft.com/office/officeart/2005/8/layout/bList2#1"/>
    <dgm:cxn modelId="{4856ADD6-1586-4AC7-9952-C54771B13D21}" srcId="{B7B9A3DE-624B-4FB1-BCCE-FF178DE704CE}" destId="{6B85CD99-37C7-4710-AC9A-5113D42248E6}" srcOrd="5" destOrd="0" parTransId="{219CA8FB-395A-43F2-98C4-462023C5D481}" sibTransId="{183705AD-6FED-4A65-AF0B-8144DA340B79}"/>
    <dgm:cxn modelId="{3A408A11-77B0-4822-B621-CDB3018B1831}" type="presOf" srcId="{CBA47F2A-8401-4B8E-A8F8-D944A01C5B01}" destId="{E4AC6F43-31FE-4687-8533-24580A0FB5D7}" srcOrd="0" destOrd="3" presId="urn:microsoft.com/office/officeart/2005/8/layout/bList2#1"/>
    <dgm:cxn modelId="{4658CA7F-39E9-4951-9021-FAECD0EB6C54}" srcId="{7F71C1FE-143A-4673-B58C-301AE86087C2}" destId="{54FABB77-92D1-4D52-A794-C66182CC7442}" srcOrd="0" destOrd="0" parTransId="{D98D2ED1-7103-4C9D-9DCF-8DB1C633A8D3}" sibTransId="{D4A24985-A3F9-44DB-94CB-13A81D4DA558}"/>
    <dgm:cxn modelId="{94B87395-F77F-4BE5-AA37-376AD8955AC2}" type="presOf" srcId="{E6D5E0E6-C8CD-4CE2-B2F5-F50CD7CEED83}" destId="{62A49B98-70D3-4860-B20B-F2554E23EB75}" srcOrd="0" destOrd="5" presId="urn:microsoft.com/office/officeart/2005/8/layout/bList2#1"/>
    <dgm:cxn modelId="{EEC1D1EC-A1DB-4193-B53F-ED9A0FED8D53}" type="presOf" srcId="{D242F137-C618-4FB4-AB84-37B2AFA96247}" destId="{62A49B98-70D3-4860-B20B-F2554E23EB75}" srcOrd="0" destOrd="0" presId="urn:microsoft.com/office/officeart/2005/8/layout/bList2#1"/>
    <dgm:cxn modelId="{0C75A7FA-40EB-4DCA-B548-6A2586486AE3}" srcId="{36E51061-9CA1-4F77-9D68-7E44B1FBC036}" destId="{63DC16B3-677E-4CF4-AC25-233F7D44A5B2}" srcOrd="1" destOrd="0" parTransId="{2B55EBB1-E4F9-4714-B6AE-CC3542D04DC0}" sibTransId="{D24A50B0-B3A5-43FF-9BF0-0E95F02C1DEC}"/>
    <dgm:cxn modelId="{D064D5E0-225F-4B8A-8FEC-58029E4F32B3}" srcId="{96C0A242-4CD4-44E1-B581-B2B652575B81}" destId="{B3703DB1-D751-4C45-B696-F1B95B79269B}" srcOrd="4" destOrd="0" parTransId="{2B75D962-B174-47AC-9241-B96C8FF8C2E7}" sibTransId="{BAA76142-27C3-40D3-A2B0-445E47B26077}"/>
    <dgm:cxn modelId="{A2707EAE-5A51-4B60-B9E6-CF3D53D5923F}" type="presOf" srcId="{9A1FBBC3-F071-4019-A97C-06622F8E7E30}" destId="{4814576A-A072-4CA7-AC09-9575C54C5BC3}" srcOrd="0" destOrd="8" presId="urn:microsoft.com/office/officeart/2005/8/layout/bList2#1"/>
    <dgm:cxn modelId="{8D7E0635-F450-47F2-9CC2-2B331E621188}" srcId="{22169ED5-C019-41FA-BFD8-75767CDAE3FF}" destId="{D242F137-C618-4FB4-AB84-37B2AFA96247}" srcOrd="0" destOrd="0" parTransId="{DD821D75-14ED-441E-9ED3-0E344951AEDA}" sibTransId="{5B7B34E5-2B56-4EBE-9BA7-984983A6D8BD}"/>
    <dgm:cxn modelId="{2FB70130-FFA4-480D-8698-E32D5C37A32A}" srcId="{B7B9A3DE-624B-4FB1-BCCE-FF178DE704CE}" destId="{59B5AD27-824B-4DA8-88B2-CAF96DAED833}" srcOrd="4" destOrd="0" parTransId="{EC230737-3E62-4353-BB50-8CA8261A12CE}" sibTransId="{0D0BC994-DFDE-408D-AD57-F3AD3A873368}"/>
    <dgm:cxn modelId="{89721E94-17AA-4B9D-B4B8-8CDD903FC66A}" srcId="{36E51061-9CA1-4F77-9D68-7E44B1FBC036}" destId="{191B130D-0649-4CE4-8047-3A524AF97DEF}" srcOrd="2" destOrd="0" parTransId="{7E1F97C2-8D65-4BF8-A389-C24C6FF16561}" sibTransId="{D1718D84-8EFE-4B74-BAB6-E600F0B1D3CE}"/>
    <dgm:cxn modelId="{99392D5E-89D7-46BE-81B9-E576D142316E}" type="presOf" srcId="{B230B487-BE5A-4043-B092-297C8C11C2CF}" destId="{0C58225C-205A-478E-B96A-AE1D0F331405}" srcOrd="0" destOrd="8" presId="urn:microsoft.com/office/officeart/2005/8/layout/bList2#1"/>
    <dgm:cxn modelId="{1F5B9729-8347-4C5C-BABB-4D087182521C}" type="presOf" srcId="{06EF2465-D875-4281-B949-87E420B4A3B9}" destId="{4814576A-A072-4CA7-AC09-9575C54C5BC3}" srcOrd="0" destOrd="6" presId="urn:microsoft.com/office/officeart/2005/8/layout/bList2#1"/>
    <dgm:cxn modelId="{9F662C82-FB8F-450A-84CF-34A0E53B95E6}" type="presOf" srcId="{8AA44D2E-6046-4466-977A-9566243E8770}" destId="{27AA5A48-2A57-4638-A86E-66705079E34B}" srcOrd="0" destOrd="1" presId="urn:microsoft.com/office/officeart/2005/8/layout/bList2#1"/>
    <dgm:cxn modelId="{7A667429-8C5C-4C7C-A453-4007A7DAEC28}" srcId="{A5E39536-8525-45C6-9038-61B13E0BE4AE}" destId="{BC2A973E-BC6B-40A7-AA33-32CD1BF2C63E}" srcOrd="1" destOrd="0" parTransId="{58CB416B-D325-4530-B3C6-821EFC2A4AEB}" sibTransId="{9BD35DD0-425D-4625-A4A0-00A9411B6BE1}"/>
    <dgm:cxn modelId="{2BB41951-3D6B-445B-A687-115B5630AE40}" srcId="{B7B9A3DE-624B-4FB1-BCCE-FF178DE704CE}" destId="{0B74CEED-6FC8-4460-8E8B-2A9BAADFD514}" srcOrd="3" destOrd="0" parTransId="{FC833190-B553-461E-AD60-F999782C0DF2}" sibTransId="{A64C31B6-CE10-4550-B47E-C9016EAC7936}"/>
    <dgm:cxn modelId="{05249471-6015-46F3-B714-DF4D7F1E981F}" type="presOf" srcId="{7F71C1FE-143A-4673-B58C-301AE86087C2}" destId="{259462B4-DD9C-4510-97DF-D3CC0EB7F6F6}" srcOrd="1" destOrd="0" presId="urn:microsoft.com/office/officeart/2005/8/layout/bList2#1"/>
    <dgm:cxn modelId="{73649894-BA41-4BAD-9AF3-5DDFE69EB7A4}" type="presOf" srcId="{9697A8F3-58AD-43C3-AC1C-7776C7FF9CFA}" destId="{62A49B98-70D3-4860-B20B-F2554E23EB75}" srcOrd="0" destOrd="3" presId="urn:microsoft.com/office/officeart/2005/8/layout/bList2#1"/>
    <dgm:cxn modelId="{E6DE9CC9-F02E-48E7-B48A-3EB40906F686}" type="presOf" srcId="{CD9518DF-A615-408D-B3AE-C1672F7750CC}" destId="{4814576A-A072-4CA7-AC09-9575C54C5BC3}" srcOrd="0" destOrd="12" presId="urn:microsoft.com/office/officeart/2005/8/layout/bList2#1"/>
    <dgm:cxn modelId="{2E350410-76AD-4379-9667-81963EAB1A8E}" srcId="{7F71C1FE-143A-4673-B58C-301AE86087C2}" destId="{667E11C9-9A0E-4859-9285-D3C99755322F}" srcOrd="7" destOrd="0" parTransId="{46F0F7FF-867D-4F88-A947-8959EC226392}" sibTransId="{41AC97E9-D941-468D-935A-AF86AD16EAA8}"/>
    <dgm:cxn modelId="{D67CB974-9ADE-46BB-A724-344E48F7B971}" type="presOf" srcId="{A6FB99E3-49D6-4BE0-BD1E-896379CB1621}" destId="{0C58225C-205A-478E-B96A-AE1D0F331405}" srcOrd="0" destOrd="0" presId="urn:microsoft.com/office/officeart/2005/8/layout/bList2#1"/>
    <dgm:cxn modelId="{2DD6D5CA-4734-40E2-BAD7-7FF9EFA6C897}" srcId="{4A043FAF-E7EC-4192-B505-E725111160D8}" destId="{36E51061-9CA1-4F77-9D68-7E44B1FBC036}" srcOrd="0" destOrd="0" parTransId="{36B1A2CF-D157-44D7-B5EA-22917812E9EC}" sibTransId="{48862478-722F-44EC-97C3-0E08D431AE32}"/>
    <dgm:cxn modelId="{2D756E71-1A88-4A34-8D9B-DB7423B35656}" type="presOf" srcId="{C6B51E67-BCD6-4C17-88ED-0B54E1013497}" destId="{7ABB8E0C-7AF9-421B-84DC-BB2A9CF53E57}" srcOrd="0" destOrd="2" presId="urn:microsoft.com/office/officeart/2005/8/layout/bList2#1"/>
    <dgm:cxn modelId="{A8EAA8AC-5B2E-4F6D-A571-3B25925928B3}" type="presOf" srcId="{04ABEAC2-2D9A-4E3C-A776-2DF5811D00E2}" destId="{60DC204B-92F2-401F-A323-F589AD92C23F}" srcOrd="0" destOrd="5" presId="urn:microsoft.com/office/officeart/2005/8/layout/bList2#1"/>
    <dgm:cxn modelId="{165C6BD1-CD0D-47FD-8290-D6BD4443244D}" type="presOf" srcId="{59B5AD27-824B-4DA8-88B2-CAF96DAED833}" destId="{5DC01EDB-5709-4748-9739-995DB51D028B}" srcOrd="0" destOrd="4" presId="urn:microsoft.com/office/officeart/2005/8/layout/bList2#1"/>
    <dgm:cxn modelId="{D62A3411-D184-4000-B2BE-1A9A6452CA1B}" type="presOf" srcId="{E58F881D-44E5-4F86-B1F6-9BB0776BBEB5}" destId="{5DC01EDB-5709-4748-9739-995DB51D028B}" srcOrd="0" destOrd="2" presId="urn:microsoft.com/office/officeart/2005/8/layout/bList2#1"/>
    <dgm:cxn modelId="{0D3FA8E1-0C67-4101-AAB0-DD4CC980C46D}" srcId="{D242F137-C618-4FB4-AB84-37B2AFA96247}" destId="{4486901C-1D6A-4F79-94EE-04CC5D50D094}" srcOrd="1" destOrd="0" parTransId="{C85743DD-542A-442D-B675-554978961C8A}" sibTransId="{144761CC-491A-4803-9B39-6370C3CA4C23}"/>
    <dgm:cxn modelId="{D7F1E349-104E-409B-82B2-7DBA042716E2}" type="presOf" srcId="{655B290A-F095-4A39-99C1-A53500FC77A5}" destId="{27AA5A48-2A57-4638-A86E-66705079E34B}" srcOrd="0" destOrd="5" presId="urn:microsoft.com/office/officeart/2005/8/layout/bList2#1"/>
    <dgm:cxn modelId="{B0076DE0-3921-4FAA-810F-54BCF5CA122F}" srcId="{B7B9A3DE-624B-4FB1-BCCE-FF178DE704CE}" destId="{FBB4D76F-0C7B-4ACC-8231-A06B1FA0D334}" srcOrd="1" destOrd="0" parTransId="{E9A5E7A5-5FDB-4340-BB4C-6752C5C0DEE7}" sibTransId="{BAF54A4C-C673-40B6-9F74-A6FDEA5B3DA8}"/>
    <dgm:cxn modelId="{EF878D2B-3143-4439-8AC0-6849CBE89DE5}" srcId="{FD84B37B-42EC-425E-9F61-B8DD2C75D44E}" destId="{22169ED5-C019-41FA-BFD8-75767CDAE3FF}" srcOrd="2" destOrd="0" parTransId="{AE724D48-E22A-4A14-86A0-A8DFA261606A}" sibTransId="{5EA28B3C-EBD6-4C5D-9B4D-B3AB63D58907}"/>
    <dgm:cxn modelId="{F5326A02-23E3-4772-BF28-73D67E333973}" srcId="{FD84B37B-42EC-425E-9F61-B8DD2C75D44E}" destId="{4A043FAF-E7EC-4192-B505-E725111160D8}" srcOrd="7" destOrd="0" parTransId="{74836D5C-0EA6-4D05-B66F-71F1ECF3E39F}" sibTransId="{2C7DA41D-B268-4576-BC58-A1964C20DA7F}"/>
    <dgm:cxn modelId="{A8A8A691-3219-46BE-B025-F22F229C3DC0}" type="presOf" srcId="{119EB6EE-6F6F-4FBE-B6D4-CDAFEE2FD0CD}" destId="{60DC204B-92F2-401F-A323-F589AD92C23F}" srcOrd="0" destOrd="4" presId="urn:microsoft.com/office/officeart/2005/8/layout/bList2#1"/>
    <dgm:cxn modelId="{BAE0C4B6-2315-4C53-A42E-5EB575149E5E}" srcId="{96C0A242-4CD4-44E1-B581-B2B652575B81}" destId="{B230B487-BE5A-4043-B092-297C8C11C2CF}" srcOrd="8" destOrd="0" parTransId="{B38483B6-4F22-44BA-82A6-35BFFC6F532C}" sibTransId="{AA15AE30-827E-4456-B23D-083A30680DE0}"/>
    <dgm:cxn modelId="{6D8665A9-0041-4BC5-816C-CCB751634F86}" type="presOf" srcId="{D7247A08-C8E8-4960-A09E-BDF0118308E8}" destId="{27AA5A48-2A57-4638-A86E-66705079E34B}" srcOrd="0" destOrd="4" presId="urn:microsoft.com/office/officeart/2005/8/layout/bList2#1"/>
    <dgm:cxn modelId="{33A31929-2EF2-4B09-91A4-1B2A541F2914}" type="presOf" srcId="{EEB173AB-C755-48F4-9D88-B90D8A61A152}" destId="{60DC204B-92F2-401F-A323-F589AD92C23F}" srcOrd="0" destOrd="1" presId="urn:microsoft.com/office/officeart/2005/8/layout/bList2#1"/>
    <dgm:cxn modelId="{A009A375-7023-4C9C-B43A-0D37CB677C6E}" srcId="{9A1FBBC3-F071-4019-A97C-06622F8E7E30}" destId="{CD9518DF-A615-408D-B3AE-C1672F7750CC}" srcOrd="3" destOrd="0" parTransId="{56D52F88-68EC-48C4-916A-BB1B19CD575B}" sibTransId="{A93F7D2A-45D5-45A6-8230-C37F3DE51D00}"/>
    <dgm:cxn modelId="{307D1B30-C055-4156-9A8F-92E66AA3E4E6}" srcId="{FD84B37B-42EC-425E-9F61-B8DD2C75D44E}" destId="{96C0A242-4CD4-44E1-B581-B2B652575B81}" srcOrd="1" destOrd="0" parTransId="{656E13B6-8F76-4947-96ED-509B9B34ED09}" sibTransId="{9CDCCBD3-A093-4740-AD35-ADC86CBAAA97}"/>
    <dgm:cxn modelId="{ECF4565A-11A1-47D4-B655-208E9EDC1391}" type="presOf" srcId="{DEBFD0C8-2300-4628-BE6F-4D71BA1DB561}" destId="{4814576A-A072-4CA7-AC09-9575C54C5BC3}" srcOrd="0" destOrd="1" presId="urn:microsoft.com/office/officeart/2005/8/layout/bList2#1"/>
    <dgm:cxn modelId="{70301799-2D43-46EA-BF9F-E755C8A4AD50}" type="presOf" srcId="{1C4A1205-64D9-436F-8AA6-3079C700651E}" destId="{62A49B98-70D3-4860-B20B-F2554E23EB75}" srcOrd="0" destOrd="4" presId="urn:microsoft.com/office/officeart/2005/8/layout/bList2#1"/>
    <dgm:cxn modelId="{F441EEF8-4DAC-4F3E-B235-689F68D80B57}" type="presOf" srcId="{57A66C8D-669E-44D9-9DC8-DF82C25A4E0D}" destId="{7ABB8E0C-7AF9-421B-84DC-BB2A9CF53E57}" srcOrd="0" destOrd="3" presId="urn:microsoft.com/office/officeart/2005/8/layout/bList2#1"/>
    <dgm:cxn modelId="{0E80DE34-F291-4C78-8910-9E30C758C1F4}" type="presOf" srcId="{A5E39536-8525-45C6-9038-61B13E0BE4AE}" destId="{27AA5A48-2A57-4638-A86E-66705079E34B}" srcOrd="0" destOrd="0" presId="urn:microsoft.com/office/officeart/2005/8/layout/bList2#1"/>
    <dgm:cxn modelId="{790AC798-B027-41F7-8210-D8AC9609B083}" srcId="{7F71C1FE-143A-4673-B58C-301AE86087C2}" destId="{1D5340E1-6128-4549-B424-A3ED66A6A7E1}" srcOrd="3" destOrd="0" parTransId="{43CA7CD9-BEAA-4419-821D-3A6C13D74A88}" sibTransId="{3A0DC50C-15C9-46C8-B002-6D8C3D6E1356}"/>
    <dgm:cxn modelId="{DB890D47-AE0D-4828-949F-16DE3DD6D9E6}" srcId="{9A02E797-7737-43DF-AC79-50EF2B4DE8FA}" destId="{E16B9328-38CD-4C0A-BD9D-E513EE81B31D}" srcOrd="1" destOrd="0" parTransId="{65D93575-FFE8-49AC-A200-DEEDEDC80547}" sibTransId="{DAB73D7F-288F-46A3-BCB7-04C56AD0EBE0}"/>
    <dgm:cxn modelId="{31F6C1D8-0DBF-4950-8CDA-19819A042E80}" type="presOf" srcId="{0B74CEED-6FC8-4460-8E8B-2A9BAADFD514}" destId="{5DC01EDB-5709-4748-9739-995DB51D028B}" srcOrd="0" destOrd="3" presId="urn:microsoft.com/office/officeart/2005/8/layout/bList2#1"/>
    <dgm:cxn modelId="{6DF7D998-07BB-48CF-879C-54BC56599628}" type="presOf" srcId="{479FCF13-DB86-492D-9785-F0750D7DF9F7}" destId="{4814576A-A072-4CA7-AC09-9575C54C5BC3}" srcOrd="0" destOrd="11" presId="urn:microsoft.com/office/officeart/2005/8/layout/bList2#1"/>
    <dgm:cxn modelId="{FD3F0F9D-3B6F-4DEB-9F0A-F6F51AA90679}" srcId="{96C0A242-4CD4-44E1-B581-B2B652575B81}" destId="{0981E0AE-8CF3-44A7-99F8-572DDB009171}" srcOrd="1" destOrd="0" parTransId="{CBDA50AE-B45B-4558-AECC-3EA1A55E28F0}" sibTransId="{DF93FAFB-5FDD-48C0-BF61-B89B9749EC3A}"/>
    <dgm:cxn modelId="{3624A4A1-17AE-4444-A691-263560F42981}" srcId="{E34E10AB-6A04-4AC7-B012-BBDBE5E16682}" destId="{0D30CA62-9EB4-4AED-9AB4-647A355ED20C}" srcOrd="0" destOrd="0" parTransId="{E70E7556-8F83-4404-8D28-409D113DF005}" sibTransId="{6E7A848D-E2E8-46A0-A219-86DE84646ACA}"/>
    <dgm:cxn modelId="{98CEEBCD-E3B4-434A-9154-67C06B803704}" type="presOf" srcId="{AA7F9CE4-58ED-4383-9F14-9A35FC0D4073}" destId="{0C58225C-205A-478E-B96A-AE1D0F331405}" srcOrd="0" destOrd="2" presId="urn:microsoft.com/office/officeart/2005/8/layout/bList2#1"/>
    <dgm:cxn modelId="{20911CA5-491C-4CD8-9049-C052F6360123}" srcId="{7F71C1FE-143A-4673-B58C-301AE86087C2}" destId="{A0B7F415-D611-4FD4-A882-EB2890470540}" srcOrd="2" destOrd="0" parTransId="{B16C986B-C1B5-4052-896F-19F425CB03E5}" sibTransId="{44DFEEF7-CA13-4EE9-808F-B68947DBBAE4}"/>
    <dgm:cxn modelId="{C177BA47-54E3-4A89-BF67-D6FA80C2DED9}" type="presOf" srcId="{96C0A242-4CD4-44E1-B581-B2B652575B81}" destId="{094CB804-4992-4539-B73B-7A6BF499913C}" srcOrd="0" destOrd="0" presId="urn:microsoft.com/office/officeart/2005/8/layout/bList2#1"/>
    <dgm:cxn modelId="{61E7ADE4-6E04-4BAC-8B18-E53C6464CF4C}" srcId="{9A02E797-7737-43DF-AC79-50EF2B4DE8FA}" destId="{DADEC717-6B22-4B00-9032-0351FFC5DC2A}" srcOrd="0" destOrd="0" parTransId="{C5D3D281-3B59-4946-98E7-8F4B7FA7CBAF}" sibTransId="{0DC6B8DA-7EE8-41B9-BE0C-043628894117}"/>
    <dgm:cxn modelId="{6767D1DA-A641-48E4-97F4-D31BD536A5B7}" type="presOf" srcId="{0D30CA62-9EB4-4AED-9AB4-647A355ED20C}" destId="{7ABB8E0C-7AF9-421B-84DC-BB2A9CF53E57}" srcOrd="0" destOrd="0" presId="urn:microsoft.com/office/officeart/2005/8/layout/bList2#1"/>
    <dgm:cxn modelId="{8BA2C89E-D830-401E-A3D8-3F6BD8C3BC13}" type="presOf" srcId="{0E5312DA-D749-47C1-9721-5F2E1EC8E99B}" destId="{4814576A-A072-4CA7-AC09-9575C54C5BC3}" srcOrd="0" destOrd="10" presId="urn:microsoft.com/office/officeart/2005/8/layout/bList2#1"/>
    <dgm:cxn modelId="{32D26F4D-33C3-4431-ACB8-DD0BD122B359}" type="presOf" srcId="{1A0609DD-9D9D-4837-BAF9-47CE396A742B}" destId="{60DC204B-92F2-401F-A323-F589AD92C23F}" srcOrd="0" destOrd="6" presId="urn:microsoft.com/office/officeart/2005/8/layout/bList2#1"/>
    <dgm:cxn modelId="{964CAC91-7308-48D4-A3BB-3198EB5837B5}" type="presOf" srcId="{6844E9EF-649F-47F6-8876-674F626EF30C}" destId="{0C58225C-205A-478E-B96A-AE1D0F331405}" srcOrd="0" destOrd="6" presId="urn:microsoft.com/office/officeart/2005/8/layout/bList2#1"/>
    <dgm:cxn modelId="{D7BCC0BF-92E4-4A9B-849E-36AAD1581C1C}" type="presOf" srcId="{BC2A973E-BC6B-40A7-AA33-32CD1BF2C63E}" destId="{27AA5A48-2A57-4638-A86E-66705079E34B}" srcOrd="0" destOrd="2" presId="urn:microsoft.com/office/officeart/2005/8/layout/bList2#1"/>
    <dgm:cxn modelId="{84A2BD24-4604-4DD7-B265-1A8F49572404}" srcId="{36E51061-9CA1-4F77-9D68-7E44B1FBC036}" destId="{A22D6B2B-E0FA-47D7-B14B-A8D14C48DAD3}" srcOrd="3" destOrd="0" parTransId="{2CB2E36D-8E52-4328-8534-CD776175D583}" sibTransId="{87137953-F22A-4A66-A2CD-E8FDCBA7E046}"/>
    <dgm:cxn modelId="{8E08E1DB-CA4B-4381-AFB7-150C07806677}" type="presOf" srcId="{E34E10AB-6A04-4AC7-B012-BBDBE5E16682}" destId="{696A06E5-8120-4A7B-83FF-002FD012567F}" srcOrd="0" destOrd="0" presId="urn:microsoft.com/office/officeart/2005/8/layout/bList2#1"/>
    <dgm:cxn modelId="{358265CF-390F-40FB-80D4-6ACB28D684D3}" srcId="{36E51061-9CA1-4F77-9D68-7E44B1FBC036}" destId="{DEBFD0C8-2300-4628-BE6F-4D71BA1DB561}" srcOrd="0" destOrd="0" parTransId="{B268950A-0904-418B-BA33-F892C39BF519}" sibTransId="{7B4DA5E1-7BA1-48B3-A9C3-3A933E310853}"/>
    <dgm:cxn modelId="{4380BEC4-D702-401C-9DC8-F4BCFE4EFC38}" type="presOf" srcId="{DA3C64DE-FCA5-4D90-B58A-34DB95A0BF45}" destId="{91A0206A-113E-4884-BDFA-C16417D97AC1}" srcOrd="1" destOrd="0" presId="urn:microsoft.com/office/officeart/2005/8/layout/bList2#1"/>
    <dgm:cxn modelId="{FA646B34-4960-460B-AFF8-5EC8F192F9FA}" type="presOf" srcId="{DA3C64DE-FCA5-4D90-B58A-34DB95A0BF45}" destId="{62421277-A939-4E4A-B6EE-E634C5D6C236}" srcOrd="0" destOrd="0" presId="urn:microsoft.com/office/officeart/2005/8/layout/bList2#1"/>
    <dgm:cxn modelId="{8681009C-80A9-478B-8505-E491379D94E3}" srcId="{96C0A242-4CD4-44E1-B581-B2B652575B81}" destId="{6844E9EF-649F-47F6-8876-674F626EF30C}" srcOrd="6" destOrd="0" parTransId="{34B2BC26-80C8-49A5-B4C3-462B70F3B902}" sibTransId="{F4542CD0-DB1C-465B-906B-499FAAC9311B}"/>
    <dgm:cxn modelId="{4A149597-05FF-4BA0-A9A9-4DB235A777CA}" type="presOf" srcId="{A0B7F415-D611-4FD4-A882-EB2890470540}" destId="{60DC204B-92F2-401F-A323-F589AD92C23F}" srcOrd="0" destOrd="2" presId="urn:microsoft.com/office/officeart/2005/8/layout/bList2#1"/>
    <dgm:cxn modelId="{5A064A18-65FD-474C-A012-9E45BB7584F2}" type="presOf" srcId="{4F151DF5-E3E3-449F-8B70-8103CBB719C3}" destId="{0C58225C-205A-478E-B96A-AE1D0F331405}" srcOrd="0" destOrd="3" presId="urn:microsoft.com/office/officeart/2005/8/layout/bList2#1"/>
    <dgm:cxn modelId="{88475EE5-0DCD-4CAA-AA8C-BF25FA0BDF65}" srcId="{D242F137-C618-4FB4-AB84-37B2AFA96247}" destId="{E6D5E0E6-C8CD-4CE2-B2F5-F50CD7CEED83}" srcOrd="4" destOrd="0" parTransId="{C7707F6B-B15D-464B-9C21-FFBAA6F24183}" sibTransId="{75DDD591-DA8B-440D-BCA5-5E1AA8AC5761}"/>
    <dgm:cxn modelId="{2663F897-5CE0-4666-9330-6D8F23EABFF8}" type="presOf" srcId="{9A02E797-7737-43DF-AC79-50EF2B4DE8FA}" destId="{E4AC6F43-31FE-4687-8533-24580A0FB5D7}" srcOrd="0" destOrd="4" presId="urn:microsoft.com/office/officeart/2005/8/layout/bList2#1"/>
    <dgm:cxn modelId="{B89C45D1-125D-47E5-AB27-BE04E950BA89}" type="presOf" srcId="{A304FBB2-14C5-4157-8704-3A56E23B1B07}" destId="{AFD03988-8F11-45DB-A81E-E834A473818C}" srcOrd="0" destOrd="0" presId="urn:microsoft.com/office/officeart/2005/8/layout/bList2#1"/>
    <dgm:cxn modelId="{F7D31686-5D9B-4105-B12A-4FBFD0A61C55}" type="presOf" srcId="{1D5340E1-6128-4549-B424-A3ED66A6A7E1}" destId="{60DC204B-92F2-401F-A323-F589AD92C23F}" srcOrd="0" destOrd="3" presId="urn:microsoft.com/office/officeart/2005/8/layout/bList2#1"/>
    <dgm:cxn modelId="{91DEFA2D-4487-4085-BFA7-3E40B34A35DA}" srcId="{E34E10AB-6A04-4AC7-B012-BBDBE5E16682}" destId="{57A66C8D-669E-44D9-9DC8-DF82C25A4E0D}" srcOrd="3" destOrd="0" parTransId="{6D0F205C-D065-4EA4-84D1-1360829A2723}" sibTransId="{2E678C6C-4A86-4ADA-B7AB-AF0F504D9F44}"/>
    <dgm:cxn modelId="{B92E9C36-449D-4333-9194-3703A3ACE52E}" type="presOf" srcId="{B7B9A3DE-624B-4FB1-BCCE-FF178DE704CE}" destId="{6E8B2878-0CE4-411B-8219-6C07AD5AF067}" srcOrd="1" destOrd="0" presId="urn:microsoft.com/office/officeart/2005/8/layout/bList2#1"/>
    <dgm:cxn modelId="{B50926D9-ADBE-4288-9298-74526D141647}" type="presOf" srcId="{0981E0AE-8CF3-44A7-99F8-572DDB009171}" destId="{0C58225C-205A-478E-B96A-AE1D0F331405}" srcOrd="0" destOrd="1" presId="urn:microsoft.com/office/officeart/2005/8/layout/bList2#1"/>
    <dgm:cxn modelId="{12B7349F-E6C7-4B30-B05E-E038C42B9451}" type="presOf" srcId="{5E1D716A-2DAB-4825-9708-7F5C7CBAB697}" destId="{8723922B-FF47-4DA1-8E14-1A69D7E9853E}" srcOrd="0" destOrd="0" presId="urn:microsoft.com/office/officeart/2005/8/layout/bList2#1"/>
    <dgm:cxn modelId="{DCB5E35F-E2E3-47E5-91D3-94F47C5A6B3E}" srcId="{D242F137-C618-4FB4-AB84-37B2AFA96247}" destId="{1C4A1205-64D9-436F-8AA6-3079C700651E}" srcOrd="3" destOrd="0" parTransId="{93DDA6B8-1295-4A14-8A25-AE589006861E}" sibTransId="{D74F57ED-0326-4D7C-A5DE-AC3602435F32}"/>
    <dgm:cxn modelId="{994DFA6E-F308-4F7A-A5E6-0D5B8D6980BC}" type="presOf" srcId="{A22D6B2B-E0FA-47D7-B14B-A8D14C48DAD3}" destId="{4814576A-A072-4CA7-AC09-9575C54C5BC3}" srcOrd="0" destOrd="4" presId="urn:microsoft.com/office/officeart/2005/8/layout/bList2#1"/>
    <dgm:cxn modelId="{DC83A6F4-525C-4263-B2C3-8B96A1BF32D6}" srcId="{DA3C64DE-FCA5-4D90-B58A-34DB95A0BF45}" destId="{6BBEF664-B964-478E-AD3E-52CE59DC726C}" srcOrd="0" destOrd="0" parTransId="{C2CF5636-5401-4DA3-AC91-45BA9E033E07}" sibTransId="{5AF94712-4B85-4886-8A64-3C67A2495E7C}"/>
    <dgm:cxn modelId="{CBC11884-3413-446D-96A7-E608459A9D98}" srcId="{FD84B37B-42EC-425E-9F61-B8DD2C75D44E}" destId="{DA3C64DE-FCA5-4D90-B58A-34DB95A0BF45}" srcOrd="3" destOrd="0" parTransId="{F70310DB-5241-4DDE-8653-2690796B501C}" sibTransId="{C8E1B392-0F52-47AA-8A3A-5433AF1B0C7B}"/>
    <dgm:cxn modelId="{7D173F6B-A0A7-42C4-959A-45FA0D2B3BCF}" srcId="{9A1FBBC3-F071-4019-A97C-06622F8E7E30}" destId="{539ABD67-43F5-48B7-9123-BFCD4B9E758A}" srcOrd="5" destOrd="0" parTransId="{401E9233-B177-493A-A150-CA2374BEF09B}" sibTransId="{A19EC059-A2C5-4308-8B85-1DB6C1D9CD61}"/>
    <dgm:cxn modelId="{33D3D4F8-662E-4F38-A5D8-2DBC8194A105}" type="presOf" srcId="{22169ED5-C019-41FA-BFD8-75767CDAE3FF}" destId="{98B112DE-0667-49BB-AF8D-9D035CF06648}" srcOrd="1" destOrd="0" presId="urn:microsoft.com/office/officeart/2005/8/layout/bList2#1"/>
    <dgm:cxn modelId="{72CCD863-46BE-4BC9-ABF9-30C235509E06}" type="presOf" srcId="{7DFEB222-E6C2-4809-8DC2-A91C323237D0}" destId="{DEB307CA-CAB7-48C3-9DCD-F845ACCEA6AC}" srcOrd="0" destOrd="0" presId="urn:microsoft.com/office/officeart/2005/8/layout/bList2#1"/>
    <dgm:cxn modelId="{5AAA426C-52FE-4535-BCD9-C7470B4E95EE}" srcId="{B7B9A3DE-624B-4FB1-BCCE-FF178DE704CE}" destId="{E58F881D-44E5-4F86-B1F6-9BB0776BBEB5}" srcOrd="2" destOrd="0" parTransId="{ECC2CA4A-3293-4263-9467-174DE5A46AEE}" sibTransId="{97CDC2DE-0646-4D03-AACD-30C575C39BAB}"/>
    <dgm:cxn modelId="{EDA2D7FA-D15B-4F6E-8338-2FD894A027A1}" type="presOf" srcId="{FCC1EA9E-E881-4596-B8F1-3C90EEC4A477}" destId="{C7D03972-4C3C-4FA3-80B9-111745D843D9}" srcOrd="0" destOrd="0" presId="urn:microsoft.com/office/officeart/2005/8/layout/bList2#1"/>
    <dgm:cxn modelId="{5BB8BAF0-3311-4282-9CE6-C870580486D6}" srcId="{9A1FBBC3-F071-4019-A97C-06622F8E7E30}" destId="{DE1BA858-3FFD-4DF9-B52A-62B13D93508D}" srcOrd="0" destOrd="0" parTransId="{32B5BCAC-E7D2-4124-8D46-B6034972BEDD}" sibTransId="{0AEB18C9-A3E4-4CEC-ABA2-B183DBCE5FF7}"/>
    <dgm:cxn modelId="{C9FE91B4-0CD1-4AE0-B444-0F958A2F8BF1}" srcId="{36E51061-9CA1-4F77-9D68-7E44B1FBC036}" destId="{0113950C-A046-407E-A2E2-DAFF252B89AA}" srcOrd="6" destOrd="0" parTransId="{52E6C4A5-EAE8-4527-83DD-E982330B54AD}" sibTransId="{7DAE0558-6926-48E8-AF47-8E6F55D684CA}"/>
    <dgm:cxn modelId="{C689FB3C-0C6F-4CF3-8FD1-DF06B2B6CCBC}" type="presOf" srcId="{DADEC717-6B22-4B00-9032-0351FFC5DC2A}" destId="{E4AC6F43-31FE-4687-8533-24580A0FB5D7}" srcOrd="0" destOrd="5" presId="urn:microsoft.com/office/officeart/2005/8/layout/bList2#1"/>
    <dgm:cxn modelId="{C7665417-0E29-4C8F-848B-B1B198D8D4CE}" srcId="{FD84B37B-42EC-425E-9F61-B8DD2C75D44E}" destId="{FCC1EA9E-E881-4596-B8F1-3C90EEC4A477}" srcOrd="6" destOrd="0" parTransId="{0A08415F-12D0-480B-AB05-576F31C37A6F}" sibTransId="{7DFEB222-E6C2-4809-8DC2-A91C323237D0}"/>
    <dgm:cxn modelId="{DFF6E420-85CF-4C6B-9518-8722E962A63A}" type="presOf" srcId="{0113950C-A046-407E-A2E2-DAFF252B89AA}" destId="{4814576A-A072-4CA7-AC09-9575C54C5BC3}" srcOrd="0" destOrd="7" presId="urn:microsoft.com/office/officeart/2005/8/layout/bList2#1"/>
    <dgm:cxn modelId="{57A1BA60-5350-475B-A582-0CC04B9CCA57}" type="presOf" srcId="{7F71C1FE-143A-4673-B58C-301AE86087C2}" destId="{1971594E-C1FD-421F-A6FE-1890703032F7}" srcOrd="0" destOrd="0" presId="urn:microsoft.com/office/officeart/2005/8/layout/bList2#1"/>
    <dgm:cxn modelId="{76C10FA4-94A3-4E4B-91D5-F0123B6F713E}" type="presOf" srcId="{36E51061-9CA1-4F77-9D68-7E44B1FBC036}" destId="{4814576A-A072-4CA7-AC09-9575C54C5BC3}" srcOrd="0" destOrd="0" presId="urn:microsoft.com/office/officeart/2005/8/layout/bList2#1"/>
    <dgm:cxn modelId="{7B876A97-7D60-434D-8EE4-FB5DC6C02736}" type="presOf" srcId="{6C7D890D-3503-4F32-A653-35E774F48F67}" destId="{62A49B98-70D3-4860-B20B-F2554E23EB75}" srcOrd="0" destOrd="1" presId="urn:microsoft.com/office/officeart/2005/8/layout/bList2#1"/>
    <dgm:cxn modelId="{0D822376-8DAB-4AA4-B470-7983F8F4B9D3}" type="presOf" srcId="{C8E1B392-0F52-47AA-8A3A-5433AF1B0C7B}" destId="{54CA2785-484E-4AC9-8262-910F482324BA}" srcOrd="0" destOrd="0" presId="urn:microsoft.com/office/officeart/2005/8/layout/bList2#1"/>
    <dgm:cxn modelId="{2AAD83B0-4B33-4106-AF2B-8576DC1E743C}" type="presOf" srcId="{4ED7D870-5F48-46E9-B21A-1C33ADC0653F}" destId="{5DC01EDB-5709-4748-9739-995DB51D028B}" srcOrd="0" destOrd="0" presId="urn:microsoft.com/office/officeart/2005/8/layout/bList2#1"/>
    <dgm:cxn modelId="{D8ED9362-8BFD-43D2-AD05-87FBF8E399C7}" srcId="{36E51061-9CA1-4F77-9D68-7E44B1FBC036}" destId="{EEB9E430-6F93-4181-B36F-D6FDCB588BF5}" srcOrd="4" destOrd="0" parTransId="{3F9B5A95-B8DE-403C-94C6-B6DE727AF8FE}" sibTransId="{34C8E8AF-4187-4065-9C4C-89B7649A961D}"/>
    <dgm:cxn modelId="{5A585697-D792-4861-8BB5-9ECEB149D3CF}" type="presOf" srcId="{A23D7A95-CC7D-48DD-9361-B3EAFDB6134E}" destId="{7ABB8E0C-7AF9-421B-84DC-BB2A9CF53E57}" srcOrd="0" destOrd="1" presId="urn:microsoft.com/office/officeart/2005/8/layout/bList2#1"/>
    <dgm:cxn modelId="{4E189EC1-8C7D-4DC6-A1C9-331F91D4DA4B}" srcId="{6BBEF664-B964-478E-AD3E-52CE59DC726C}" destId="{CBA47F2A-8401-4B8E-A8F8-D944A01C5B01}" srcOrd="2" destOrd="0" parTransId="{5736DB50-72F9-4AAC-A5CE-7F30D1F5BA56}" sibTransId="{D8B90514-2DF1-41E8-B1AE-93ABFB89A3F0}"/>
    <dgm:cxn modelId="{4D698EC0-DFA6-495C-AA62-AF08748CBA9E}" srcId="{6BBEF664-B964-478E-AD3E-52CE59DC726C}" destId="{9A02E797-7737-43DF-AC79-50EF2B4DE8FA}" srcOrd="3" destOrd="0" parTransId="{AA96B731-F21D-470B-873D-694B73A574ED}" sibTransId="{DF3E6151-5452-4531-8D03-47E9E7259F7D}"/>
    <dgm:cxn modelId="{A0E91CA4-7B6C-4068-AEEB-1D82D2196AE0}" srcId="{96C0A242-4CD4-44E1-B581-B2B652575B81}" destId="{AA7F9CE4-58ED-4383-9F14-9A35FC0D4073}" srcOrd="2" destOrd="0" parTransId="{25FF18F6-79B6-4CCF-946F-8CF3EED583F6}" sibTransId="{5323B5BD-C680-4581-82B1-7B47797750D3}"/>
    <dgm:cxn modelId="{D497D47E-030E-40F6-8F50-2955858DD1D1}" srcId="{E34E10AB-6A04-4AC7-B012-BBDBE5E16682}" destId="{A23D7A95-CC7D-48DD-9361-B3EAFDB6134E}" srcOrd="1" destOrd="0" parTransId="{91EDF0E2-942A-4FA3-9496-777E249EF068}" sibTransId="{0AF3FE45-6482-468D-B307-447ED754064C}"/>
    <dgm:cxn modelId="{53EF351B-73EC-4E34-826B-8F0093C653EE}" type="presOf" srcId="{886B70DE-73F0-472B-B013-E62C0E5FA993}" destId="{0C58225C-205A-478E-B96A-AE1D0F331405}" srcOrd="0" destOrd="5" presId="urn:microsoft.com/office/officeart/2005/8/layout/bList2#1"/>
    <dgm:cxn modelId="{E02B4E48-47D4-438B-BA51-D325AD79F82B}" type="presOf" srcId="{436A3FBF-A492-4123-8E06-89075541DACC}" destId="{E4AC6F43-31FE-4687-8533-24580A0FB5D7}" srcOrd="0" destOrd="1" presId="urn:microsoft.com/office/officeart/2005/8/layout/bList2#1"/>
    <dgm:cxn modelId="{75506C69-EFC7-4821-B23C-39C2B27F0E90}" type="presOf" srcId="{573BCA54-8C8D-4D11-90D2-9235C0FE1072}" destId="{0C58225C-205A-478E-B96A-AE1D0F331405}" srcOrd="0" destOrd="7" presId="urn:microsoft.com/office/officeart/2005/8/layout/bList2#1"/>
    <dgm:cxn modelId="{45727215-1D09-4207-92C8-3D1561C080E6}" srcId="{7F71C1FE-143A-4673-B58C-301AE86087C2}" destId="{04ABEAC2-2D9A-4E3C-A776-2DF5811D00E2}" srcOrd="5" destOrd="0" parTransId="{A14D4DB3-D2D5-4E7F-BBE1-7EF08E90D89E}" sibTransId="{E13357FC-451E-463C-9D41-E8BA5B795272}"/>
    <dgm:cxn modelId="{DB20B8BE-2C18-4A1D-A018-E773840B0BB2}" srcId="{6BBEF664-B964-478E-AD3E-52CE59DC726C}" destId="{28B5547B-B6D1-4E41-9FB3-7D7335251C82}" srcOrd="1" destOrd="0" parTransId="{7D5587FA-B8F4-4B58-9439-A37F7162D9FF}" sibTransId="{1BD93B2E-827E-4FB0-B2C8-22D9D5292FDB}"/>
    <dgm:cxn modelId="{DD7B27E0-6F5E-4CA3-980E-F6525BFC5781}" srcId="{D242F137-C618-4FB4-AB84-37B2AFA96247}" destId="{6C7D890D-3503-4F32-A653-35E774F48F67}" srcOrd="0" destOrd="0" parTransId="{36EF80F7-1C35-4345-843D-59FB0B3A492B}" sibTransId="{8FEE20A6-E559-404C-904F-09AD40D41F73}"/>
    <dgm:cxn modelId="{B9176FE8-1182-4611-ADA2-706659A21164}" srcId="{FD84B37B-42EC-425E-9F61-B8DD2C75D44E}" destId="{B7B9A3DE-624B-4FB1-BCCE-FF178DE704CE}" srcOrd="5" destOrd="0" parTransId="{0A04D10B-69CD-4E48-928B-F28DFA7D9CF7}" sibTransId="{A304FBB2-14C5-4157-8704-3A56E23B1B07}"/>
    <dgm:cxn modelId="{F420830A-4E12-43FE-9578-772A2B1DF2B8}" srcId="{B7B9A3DE-624B-4FB1-BCCE-FF178DE704CE}" destId="{4ED7D870-5F48-46E9-B21A-1C33ADC0653F}" srcOrd="0" destOrd="0" parTransId="{B9B640F6-8140-4807-ABB2-D4266AAD2B9A}" sibTransId="{3D281ECE-312C-4171-9B41-3857F77FF286}"/>
    <dgm:cxn modelId="{928C24C0-7177-42D5-8C0A-13D90FCF032F}" type="presOf" srcId="{E34E10AB-6A04-4AC7-B012-BBDBE5E16682}" destId="{D3285F8E-4765-425F-BD78-4CD246B9E804}" srcOrd="1" destOrd="0" presId="urn:microsoft.com/office/officeart/2005/8/layout/bList2#1"/>
    <dgm:cxn modelId="{65530455-B9B1-4663-B0BC-0060F5A38AD7}" srcId="{9A1FBBC3-F071-4019-A97C-06622F8E7E30}" destId="{38F5D4B1-31A6-450A-AEEF-85C55198B0F3}" srcOrd="4" destOrd="0" parTransId="{54A2A70D-889D-4328-9FE3-5AE6E404DCCF}" sibTransId="{FEC9A138-4EBD-4297-8D7B-90465B409A0A}"/>
    <dgm:cxn modelId="{C4B7FDEC-D01D-40F7-B6F5-C1C15837811C}" type="presOf" srcId="{63DC16B3-677E-4CF4-AC25-233F7D44A5B2}" destId="{4814576A-A072-4CA7-AC09-9575C54C5BC3}" srcOrd="0" destOrd="2" presId="urn:microsoft.com/office/officeart/2005/8/layout/bList2#1"/>
    <dgm:cxn modelId="{2821E14B-A3C3-4111-82C6-1B9F8EC4DE25}" type="presOf" srcId="{6BBEF664-B964-478E-AD3E-52CE59DC726C}" destId="{E4AC6F43-31FE-4687-8533-24580A0FB5D7}" srcOrd="0" destOrd="0" presId="urn:microsoft.com/office/officeart/2005/8/layout/bList2#1"/>
    <dgm:cxn modelId="{69B4661E-F869-4D68-8B01-A24B3E9B6CAB}" srcId="{4A043FAF-E7EC-4192-B505-E725111160D8}" destId="{9A1FBBC3-F071-4019-A97C-06622F8E7E30}" srcOrd="1" destOrd="0" parTransId="{7443CA1C-4B45-4204-8F94-F45AB1E05F5D}" sibTransId="{A1009A54-01DC-4D09-B349-22F94A3E53D8}"/>
    <dgm:cxn modelId="{0BA6DE77-238B-4D43-87B3-80153F0ECD4F}" srcId="{6BBEF664-B964-478E-AD3E-52CE59DC726C}" destId="{436A3FBF-A492-4123-8E06-89075541DACC}" srcOrd="0" destOrd="0" parTransId="{804EF0F8-FF52-4C7A-A04E-61BE51279A31}" sibTransId="{6287BCC9-F379-478B-B2FF-28275040C98C}"/>
    <dgm:cxn modelId="{A004421D-2C19-45F6-824C-0AF183E1637E}" type="presOf" srcId="{C7D7925E-A759-4A68-878B-C9412A378823}" destId="{BCB8C8B7-3C5F-4143-A609-C8538FC78744}" srcOrd="0" destOrd="0" presId="urn:microsoft.com/office/officeart/2005/8/layout/bList2#1"/>
    <dgm:cxn modelId="{DBEF98B2-0469-41D9-A00E-6A060355F2B4}" type="presOf" srcId="{B7B9A3DE-624B-4FB1-BCCE-FF178DE704CE}" destId="{308D4B05-2A4F-4446-903E-C2A24A3D72EB}" srcOrd="0" destOrd="0" presId="urn:microsoft.com/office/officeart/2005/8/layout/bList2#1"/>
    <dgm:cxn modelId="{B66B7D3C-3687-40B4-A6E5-99B1805046CD}" srcId="{36E51061-9CA1-4F77-9D68-7E44B1FBC036}" destId="{06EF2465-D875-4281-B949-87E420B4A3B9}" srcOrd="5" destOrd="0" parTransId="{B8C96668-EE5E-4BFC-8F0F-05E7E86C5E8E}" sibTransId="{461306A7-A81C-4DFE-8F7A-410D21C77D2F}"/>
    <dgm:cxn modelId="{4150250C-4CCA-4144-979F-0EA1570CCF83}" srcId="{FCC1EA9E-E881-4596-B8F1-3C90EEC4A477}" destId="{D7247A08-C8E8-4960-A09E-BDF0118308E8}" srcOrd="2" destOrd="0" parTransId="{4B159955-9ACE-469E-9F5F-6D9127C444EE}" sibTransId="{02F53865-2027-492E-B9A4-C8A7E280E099}"/>
    <dgm:cxn modelId="{97A21413-0333-4C21-A128-1FBD5475B0E9}" srcId="{96C0A242-4CD4-44E1-B581-B2B652575B81}" destId="{886B70DE-73F0-472B-B013-E62C0E5FA993}" srcOrd="5" destOrd="0" parTransId="{DE8A2F85-EA34-476F-9804-93AB04504E49}" sibTransId="{0A0CCB94-CE4C-4E1F-A262-09AC7F10624C}"/>
    <dgm:cxn modelId="{04DC74D5-BFDD-4455-A0C0-4C74458E01DD}" srcId="{FCC1EA9E-E881-4596-B8F1-3C90EEC4A477}" destId="{A5E39536-8525-45C6-9038-61B13E0BE4AE}" srcOrd="0" destOrd="0" parTransId="{03A21D4A-3BF1-4B24-BC47-915DFE5C5370}" sibTransId="{88EEFF59-9D06-488C-9E77-437BA5396217}"/>
    <dgm:cxn modelId="{C6870A5A-53F8-4006-A722-246D85A7B8BC}" type="presOf" srcId="{539ABD67-43F5-48B7-9123-BFCD4B9E758A}" destId="{4814576A-A072-4CA7-AC09-9575C54C5BC3}" srcOrd="0" destOrd="14" presId="urn:microsoft.com/office/officeart/2005/8/layout/bList2#1"/>
    <dgm:cxn modelId="{5F6E4738-B612-4865-8D14-4224A7729785}" srcId="{9A1FBBC3-F071-4019-A97C-06622F8E7E30}" destId="{479FCF13-DB86-492D-9785-F0750D7DF9F7}" srcOrd="2" destOrd="0" parTransId="{9F44B46B-E658-4EBE-8ECD-75B12581EE63}" sibTransId="{6C7BF7D7-0C52-48F0-81DE-C4CA76C5371C}"/>
    <dgm:cxn modelId="{346FB8D8-F792-4C93-8945-E6339CABF1DC}" srcId="{96C0A242-4CD4-44E1-B581-B2B652575B81}" destId="{A6FB99E3-49D6-4BE0-BD1E-896379CB1621}" srcOrd="0" destOrd="0" parTransId="{742375AF-24F5-4769-86F0-6EDEF9CC5564}" sibTransId="{B7BB506C-A548-4D99-833B-0191382F1883}"/>
    <dgm:cxn modelId="{A843FCDB-DF6E-4AB8-9B9D-B0A4C46BEEB2}" type="presParOf" srcId="{6A637DD5-9ADF-4657-93A7-8302526E5B70}" destId="{D7E1A937-C099-40AD-86F0-7DD503BE0A47}" srcOrd="0" destOrd="0" presId="urn:microsoft.com/office/officeart/2005/8/layout/bList2#1"/>
    <dgm:cxn modelId="{16E41E26-BED6-4F55-9FB6-BF6462C73938}" type="presParOf" srcId="{D7E1A937-C099-40AD-86F0-7DD503BE0A47}" destId="{7ABB8E0C-7AF9-421B-84DC-BB2A9CF53E57}" srcOrd="0" destOrd="0" presId="urn:microsoft.com/office/officeart/2005/8/layout/bList2#1"/>
    <dgm:cxn modelId="{0F4030EF-E230-46A7-830A-5CDD43B289B1}" type="presParOf" srcId="{D7E1A937-C099-40AD-86F0-7DD503BE0A47}" destId="{696A06E5-8120-4A7B-83FF-002FD012567F}" srcOrd="1" destOrd="0" presId="urn:microsoft.com/office/officeart/2005/8/layout/bList2#1"/>
    <dgm:cxn modelId="{6F71225C-85F4-42BA-AD7A-DC540924B3DA}" type="presParOf" srcId="{D7E1A937-C099-40AD-86F0-7DD503BE0A47}" destId="{D3285F8E-4765-425F-BD78-4CD246B9E804}" srcOrd="2" destOrd="0" presId="urn:microsoft.com/office/officeart/2005/8/layout/bList2#1"/>
    <dgm:cxn modelId="{630FD3B6-AD60-4675-A2CE-BD88B3A9CE2F}" type="presParOf" srcId="{D7E1A937-C099-40AD-86F0-7DD503BE0A47}" destId="{75ECF7D0-0B35-4FB4-B80D-E0C67367D6E1}" srcOrd="3" destOrd="0" presId="urn:microsoft.com/office/officeart/2005/8/layout/bList2#1"/>
    <dgm:cxn modelId="{F9D665D1-6571-40E7-8C39-246A5721F140}" type="presParOf" srcId="{6A637DD5-9ADF-4657-93A7-8302526E5B70}" destId="{8723922B-FF47-4DA1-8E14-1A69D7E9853E}" srcOrd="1" destOrd="0" presId="urn:microsoft.com/office/officeart/2005/8/layout/bList2#1"/>
    <dgm:cxn modelId="{300AA29F-DBBA-44C2-B5C8-7088B9FC5D29}" type="presParOf" srcId="{6A637DD5-9ADF-4657-93A7-8302526E5B70}" destId="{92755C41-D5C4-45FE-AAE0-AE9E6E386AB0}" srcOrd="2" destOrd="0" presId="urn:microsoft.com/office/officeart/2005/8/layout/bList2#1"/>
    <dgm:cxn modelId="{C9F63C2B-2286-4D85-8268-F72D466585FA}" type="presParOf" srcId="{92755C41-D5C4-45FE-AAE0-AE9E6E386AB0}" destId="{0C58225C-205A-478E-B96A-AE1D0F331405}" srcOrd="0" destOrd="0" presId="urn:microsoft.com/office/officeart/2005/8/layout/bList2#1"/>
    <dgm:cxn modelId="{172BC40B-6694-47F1-9685-1313F09A0CA8}" type="presParOf" srcId="{92755C41-D5C4-45FE-AAE0-AE9E6E386AB0}" destId="{094CB804-4992-4539-B73B-7A6BF499913C}" srcOrd="1" destOrd="0" presId="urn:microsoft.com/office/officeart/2005/8/layout/bList2#1"/>
    <dgm:cxn modelId="{DF52447A-6D5E-45C8-94D9-41A24A72DAE3}" type="presParOf" srcId="{92755C41-D5C4-45FE-AAE0-AE9E6E386AB0}" destId="{05E3BC0D-9D95-42FF-9E78-AECB0482D644}" srcOrd="2" destOrd="0" presId="urn:microsoft.com/office/officeart/2005/8/layout/bList2#1"/>
    <dgm:cxn modelId="{DD400FDE-B57A-42A9-A794-4E0A5DC47D06}" type="presParOf" srcId="{92755C41-D5C4-45FE-AAE0-AE9E6E386AB0}" destId="{E0290103-9CC4-4327-9694-9CA48BCB4C03}" srcOrd="3" destOrd="0" presId="urn:microsoft.com/office/officeart/2005/8/layout/bList2#1"/>
    <dgm:cxn modelId="{7B5E1823-F81D-47BD-93E9-6D060A6B5D6E}" type="presParOf" srcId="{6A637DD5-9ADF-4657-93A7-8302526E5B70}" destId="{0CDA551E-1574-4893-A2FF-6BC8F3DF31FB}" srcOrd="3" destOrd="0" presId="urn:microsoft.com/office/officeart/2005/8/layout/bList2#1"/>
    <dgm:cxn modelId="{ABF8DBCF-AA6B-4C71-B917-E169DD5EB0BC}" type="presParOf" srcId="{6A637DD5-9ADF-4657-93A7-8302526E5B70}" destId="{3C58DB38-1D9F-4A0D-AD29-CB8FCAC9F888}" srcOrd="4" destOrd="0" presId="urn:microsoft.com/office/officeart/2005/8/layout/bList2#1"/>
    <dgm:cxn modelId="{D7857EB7-1442-49BE-8D25-3EB950AE776D}" type="presParOf" srcId="{3C58DB38-1D9F-4A0D-AD29-CB8FCAC9F888}" destId="{62A49B98-70D3-4860-B20B-F2554E23EB75}" srcOrd="0" destOrd="0" presId="urn:microsoft.com/office/officeart/2005/8/layout/bList2#1"/>
    <dgm:cxn modelId="{7EAFE671-2056-45DC-9920-15CFF66919DD}" type="presParOf" srcId="{3C58DB38-1D9F-4A0D-AD29-CB8FCAC9F888}" destId="{0AA3073D-AE39-48BC-86E6-EA69D78E60F1}" srcOrd="1" destOrd="0" presId="urn:microsoft.com/office/officeart/2005/8/layout/bList2#1"/>
    <dgm:cxn modelId="{9CE3A76B-9FC4-46B1-AA36-9A97CE7E30BA}" type="presParOf" srcId="{3C58DB38-1D9F-4A0D-AD29-CB8FCAC9F888}" destId="{98B112DE-0667-49BB-AF8D-9D035CF06648}" srcOrd="2" destOrd="0" presId="urn:microsoft.com/office/officeart/2005/8/layout/bList2#1"/>
    <dgm:cxn modelId="{8692CE01-169C-4257-853E-46C7CBC53A30}" type="presParOf" srcId="{3C58DB38-1D9F-4A0D-AD29-CB8FCAC9F888}" destId="{791DBB25-017C-4CE4-991D-AE3573EE8234}" srcOrd="3" destOrd="0" presId="urn:microsoft.com/office/officeart/2005/8/layout/bList2#1"/>
    <dgm:cxn modelId="{458416E6-44B2-4426-9CB1-6BD64F713369}" type="presParOf" srcId="{6A637DD5-9ADF-4657-93A7-8302526E5B70}" destId="{BD8C5648-0DDF-4B40-BF27-505970B15B0B}" srcOrd="5" destOrd="0" presId="urn:microsoft.com/office/officeart/2005/8/layout/bList2#1"/>
    <dgm:cxn modelId="{07AA48B1-B7A0-40D0-A09C-2F4C56BAD923}" type="presParOf" srcId="{6A637DD5-9ADF-4657-93A7-8302526E5B70}" destId="{C6B61108-B0D8-4EC8-AA27-75C68ED97E5F}" srcOrd="6" destOrd="0" presId="urn:microsoft.com/office/officeart/2005/8/layout/bList2#1"/>
    <dgm:cxn modelId="{6A367ACD-5F39-44EB-A25E-20974101257E}" type="presParOf" srcId="{C6B61108-B0D8-4EC8-AA27-75C68ED97E5F}" destId="{E4AC6F43-31FE-4687-8533-24580A0FB5D7}" srcOrd="0" destOrd="0" presId="urn:microsoft.com/office/officeart/2005/8/layout/bList2#1"/>
    <dgm:cxn modelId="{4BFE96C9-0850-45AB-A02A-0C3B9BD4D012}" type="presParOf" srcId="{C6B61108-B0D8-4EC8-AA27-75C68ED97E5F}" destId="{62421277-A939-4E4A-B6EE-E634C5D6C236}" srcOrd="1" destOrd="0" presId="urn:microsoft.com/office/officeart/2005/8/layout/bList2#1"/>
    <dgm:cxn modelId="{07979A6A-160F-4D0E-9E13-1CBF1C718913}" type="presParOf" srcId="{C6B61108-B0D8-4EC8-AA27-75C68ED97E5F}" destId="{91A0206A-113E-4884-BDFA-C16417D97AC1}" srcOrd="2" destOrd="0" presId="urn:microsoft.com/office/officeart/2005/8/layout/bList2#1"/>
    <dgm:cxn modelId="{8140A204-A3A8-4936-A055-05DA81A02897}" type="presParOf" srcId="{C6B61108-B0D8-4EC8-AA27-75C68ED97E5F}" destId="{786E8DE4-2785-4253-9C6A-1AAA00376E43}" srcOrd="3" destOrd="0" presId="urn:microsoft.com/office/officeart/2005/8/layout/bList2#1"/>
    <dgm:cxn modelId="{2EC8EC6C-E50D-404B-BBAA-9D5E220FD40B}" type="presParOf" srcId="{6A637DD5-9ADF-4657-93A7-8302526E5B70}" destId="{54CA2785-484E-4AC9-8262-910F482324BA}" srcOrd="7" destOrd="0" presId="urn:microsoft.com/office/officeart/2005/8/layout/bList2#1"/>
    <dgm:cxn modelId="{17E99183-E785-4C8C-9F7D-32A2F1C4AD81}" type="presParOf" srcId="{6A637DD5-9ADF-4657-93A7-8302526E5B70}" destId="{6BC0C637-ACED-4580-BF08-F732DBA5F727}" srcOrd="8" destOrd="0" presId="urn:microsoft.com/office/officeart/2005/8/layout/bList2#1"/>
    <dgm:cxn modelId="{82A30F40-918C-422B-AEA4-DEA55FB859CE}" type="presParOf" srcId="{6BC0C637-ACED-4580-BF08-F732DBA5F727}" destId="{60DC204B-92F2-401F-A323-F589AD92C23F}" srcOrd="0" destOrd="0" presId="urn:microsoft.com/office/officeart/2005/8/layout/bList2#1"/>
    <dgm:cxn modelId="{A292737D-4A36-4D69-9489-5D07B6C1C519}" type="presParOf" srcId="{6BC0C637-ACED-4580-BF08-F732DBA5F727}" destId="{1971594E-C1FD-421F-A6FE-1890703032F7}" srcOrd="1" destOrd="0" presId="urn:microsoft.com/office/officeart/2005/8/layout/bList2#1"/>
    <dgm:cxn modelId="{8B6BC385-E818-48A9-AF92-82199B5EFD22}" type="presParOf" srcId="{6BC0C637-ACED-4580-BF08-F732DBA5F727}" destId="{259462B4-DD9C-4510-97DF-D3CC0EB7F6F6}" srcOrd="2" destOrd="0" presId="urn:microsoft.com/office/officeart/2005/8/layout/bList2#1"/>
    <dgm:cxn modelId="{A13EE889-2BE4-4DCA-A6BF-2424CCE59F9C}" type="presParOf" srcId="{6BC0C637-ACED-4580-BF08-F732DBA5F727}" destId="{8F7E5A5F-83CB-4E47-BFE0-2D2794E96DEB}" srcOrd="3" destOrd="0" presId="urn:microsoft.com/office/officeart/2005/8/layout/bList2#1"/>
    <dgm:cxn modelId="{238D533E-7E12-4231-ADF2-01ED1D3F7201}" type="presParOf" srcId="{6A637DD5-9ADF-4657-93A7-8302526E5B70}" destId="{BCB8C8B7-3C5F-4143-A609-C8538FC78744}" srcOrd="9" destOrd="0" presId="urn:microsoft.com/office/officeart/2005/8/layout/bList2#1"/>
    <dgm:cxn modelId="{6BDAC6F9-336A-4239-BFA4-6A2FD01C28FB}" type="presParOf" srcId="{6A637DD5-9ADF-4657-93A7-8302526E5B70}" destId="{7191A195-EAC0-4D13-9D09-E1970CF17F0B}" srcOrd="10" destOrd="0" presId="urn:microsoft.com/office/officeart/2005/8/layout/bList2#1"/>
    <dgm:cxn modelId="{DDAE1DBF-7FB8-43B4-9319-1C64775C798C}" type="presParOf" srcId="{7191A195-EAC0-4D13-9D09-E1970CF17F0B}" destId="{5DC01EDB-5709-4748-9739-995DB51D028B}" srcOrd="0" destOrd="0" presId="urn:microsoft.com/office/officeart/2005/8/layout/bList2#1"/>
    <dgm:cxn modelId="{428D76CA-7064-4F86-84A0-ABA581C3938A}" type="presParOf" srcId="{7191A195-EAC0-4D13-9D09-E1970CF17F0B}" destId="{308D4B05-2A4F-4446-903E-C2A24A3D72EB}" srcOrd="1" destOrd="0" presId="urn:microsoft.com/office/officeart/2005/8/layout/bList2#1"/>
    <dgm:cxn modelId="{6DA024A0-8FDD-4A18-9B23-5BC8ABF823F3}" type="presParOf" srcId="{7191A195-EAC0-4D13-9D09-E1970CF17F0B}" destId="{6E8B2878-0CE4-411B-8219-6C07AD5AF067}" srcOrd="2" destOrd="0" presId="urn:microsoft.com/office/officeart/2005/8/layout/bList2#1"/>
    <dgm:cxn modelId="{5DD7335B-D66D-4E00-9A5B-3EE55559C666}" type="presParOf" srcId="{7191A195-EAC0-4D13-9D09-E1970CF17F0B}" destId="{968E282D-0B34-4DAC-9ADB-4CD0D5FB91D6}" srcOrd="3" destOrd="0" presId="urn:microsoft.com/office/officeart/2005/8/layout/bList2#1"/>
    <dgm:cxn modelId="{AEDD0110-202E-4D54-B831-5E1EF249F5DB}" type="presParOf" srcId="{6A637DD5-9ADF-4657-93A7-8302526E5B70}" destId="{AFD03988-8F11-45DB-A81E-E834A473818C}" srcOrd="11" destOrd="0" presId="urn:microsoft.com/office/officeart/2005/8/layout/bList2#1"/>
    <dgm:cxn modelId="{A95E7F45-258E-4A9A-AB86-BED487A91077}" type="presParOf" srcId="{6A637DD5-9ADF-4657-93A7-8302526E5B70}" destId="{3CD36DC9-8FC5-4779-9ADC-DC231592FBFA}" srcOrd="12" destOrd="0" presId="urn:microsoft.com/office/officeart/2005/8/layout/bList2#1"/>
    <dgm:cxn modelId="{2808D4CE-FB76-456D-8BC6-0AEC1FB2B1AC}" type="presParOf" srcId="{3CD36DC9-8FC5-4779-9ADC-DC231592FBFA}" destId="{27AA5A48-2A57-4638-A86E-66705079E34B}" srcOrd="0" destOrd="0" presId="urn:microsoft.com/office/officeart/2005/8/layout/bList2#1"/>
    <dgm:cxn modelId="{76DC83BE-AB88-4B89-B83D-47E9ECC29E7D}" type="presParOf" srcId="{3CD36DC9-8FC5-4779-9ADC-DC231592FBFA}" destId="{C7D03972-4C3C-4FA3-80B9-111745D843D9}" srcOrd="1" destOrd="0" presId="urn:microsoft.com/office/officeart/2005/8/layout/bList2#1"/>
    <dgm:cxn modelId="{FFDE343E-E818-49A4-AEC2-5FA8507CAA10}" type="presParOf" srcId="{3CD36DC9-8FC5-4779-9ADC-DC231592FBFA}" destId="{0C835872-A467-4BB3-8F64-AA8373CE39E1}" srcOrd="2" destOrd="0" presId="urn:microsoft.com/office/officeart/2005/8/layout/bList2#1"/>
    <dgm:cxn modelId="{CA7E826A-4AD8-4F0E-8DCE-9CD46FC5BFB8}" type="presParOf" srcId="{3CD36DC9-8FC5-4779-9ADC-DC231592FBFA}" destId="{F5820B67-4358-4823-A582-AADBD9817224}" srcOrd="3" destOrd="0" presId="urn:microsoft.com/office/officeart/2005/8/layout/bList2#1"/>
    <dgm:cxn modelId="{D30AB06F-E545-455B-BB0F-F57511E917A4}" type="presParOf" srcId="{6A637DD5-9ADF-4657-93A7-8302526E5B70}" destId="{DEB307CA-CAB7-48C3-9DCD-F845ACCEA6AC}" srcOrd="13" destOrd="0" presId="urn:microsoft.com/office/officeart/2005/8/layout/bList2#1"/>
    <dgm:cxn modelId="{0F2EE139-1EB2-49F9-8506-8949ED9BB700}" type="presParOf" srcId="{6A637DD5-9ADF-4657-93A7-8302526E5B70}" destId="{987B48C6-3090-401A-9220-BF675FAA4E7B}" srcOrd="14" destOrd="0" presId="urn:microsoft.com/office/officeart/2005/8/layout/bList2#1"/>
    <dgm:cxn modelId="{6F407B63-EC25-4FAB-8F83-72F43227E9D3}" type="presParOf" srcId="{987B48C6-3090-401A-9220-BF675FAA4E7B}" destId="{4814576A-A072-4CA7-AC09-9575C54C5BC3}" srcOrd="0" destOrd="0" presId="urn:microsoft.com/office/officeart/2005/8/layout/bList2#1"/>
    <dgm:cxn modelId="{12B6775E-2C75-4D8F-A210-AC5036CC75EF}" type="presParOf" srcId="{987B48C6-3090-401A-9220-BF675FAA4E7B}" destId="{069E500B-36FB-443A-8909-02DAD8531FD4}" srcOrd="1" destOrd="0" presId="urn:microsoft.com/office/officeart/2005/8/layout/bList2#1"/>
    <dgm:cxn modelId="{3E4663D6-DF11-4A93-860E-381AA6691E0A}" type="presParOf" srcId="{987B48C6-3090-401A-9220-BF675FAA4E7B}" destId="{B9915BDC-3EB9-484A-BD49-AB4A2CF88453}" srcOrd="2" destOrd="0" presId="urn:microsoft.com/office/officeart/2005/8/layout/bList2#1"/>
    <dgm:cxn modelId="{4F877FA8-1BEC-4BBC-BED7-EAE14953FF5B}" type="presParOf" srcId="{987B48C6-3090-401A-9220-BF675FAA4E7B}" destId="{0A48B4F1-C9E1-4D99-8B0D-90B5275ED355}" srcOrd="3" destOrd="0" presId="urn:microsoft.com/office/officeart/2005/8/layout/bList2#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BB8E0C-7AF9-421B-84DC-BB2A9CF53E57}">
      <dsp:nvSpPr>
        <dsp:cNvPr id="0" name=""/>
        <dsp:cNvSpPr/>
      </dsp:nvSpPr>
      <dsp:spPr>
        <a:xfrm>
          <a:off x="303418" y="98151"/>
          <a:ext cx="1859872" cy="1388355"/>
        </a:xfrm>
        <a:prstGeom prst="round2SameRect">
          <a:avLst>
            <a:gd name="adj1" fmla="val 8000"/>
            <a:gd name="adj2" fmla="val 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30480" rIns="10160" bIns="10160" numCol="1" spcCol="1270" anchor="t" anchorCtr="0">
          <a:noAutofit/>
        </a:bodyPr>
        <a:lstStyle/>
        <a:p>
          <a:pPr marL="57150" lvl="1" indent="-57150" algn="l" defTabSz="355600" rtl="0">
            <a:lnSpc>
              <a:spcPct val="90000"/>
            </a:lnSpc>
            <a:spcBef>
              <a:spcPct val="0"/>
            </a:spcBef>
            <a:spcAft>
              <a:spcPct val="15000"/>
            </a:spcAft>
            <a:buChar char="•"/>
          </a:pPr>
          <a:r>
            <a:rPr lang="en-GB" sz="800" b="1" kern="1200" dirty="0">
              <a:latin typeface="Times New Roman" panose="02020603050405020304" pitchFamily="18" charset="0"/>
              <a:cs typeface="Times New Roman" panose="02020603050405020304" pitchFamily="18" charset="0"/>
            </a:rPr>
            <a:t>Course code: CIV4201 	</a:t>
          </a:r>
        </a:p>
        <a:p>
          <a:pPr marL="57150" lvl="1" indent="-57150" algn="l" defTabSz="355600" rtl="0">
            <a:lnSpc>
              <a:spcPct val="90000"/>
            </a:lnSpc>
            <a:spcBef>
              <a:spcPct val="0"/>
            </a:spcBef>
            <a:spcAft>
              <a:spcPct val="15000"/>
            </a:spcAft>
            <a:buChar char="•"/>
          </a:pPr>
          <a:r>
            <a:rPr lang="en-GB" sz="800" b="1" kern="1200" dirty="0">
              <a:latin typeface="Times New Roman" panose="02020603050405020304" pitchFamily="18" charset="0"/>
              <a:cs typeface="Times New Roman" panose="02020603050405020304" pitchFamily="18" charset="0"/>
            </a:rPr>
            <a:t>Course title: Highway Engineering</a:t>
          </a:r>
        </a:p>
        <a:p>
          <a:pPr marL="57150" lvl="1" indent="-57150" algn="l" defTabSz="355600" rtl="0">
            <a:lnSpc>
              <a:spcPct val="90000"/>
            </a:lnSpc>
            <a:spcBef>
              <a:spcPct val="0"/>
            </a:spcBef>
            <a:spcAft>
              <a:spcPct val="15000"/>
            </a:spcAft>
            <a:buChar char="•"/>
          </a:pPr>
          <a:r>
            <a:rPr lang="en-GB" sz="800" b="1" kern="1200" dirty="0">
              <a:latin typeface="Times New Roman" panose="02020603050405020304" pitchFamily="18" charset="0"/>
              <a:cs typeface="Times New Roman" panose="02020603050405020304" pitchFamily="18" charset="0"/>
            </a:rPr>
            <a:t>Pre-requisite: C1V3403 Engineering Surveying I </a:t>
          </a:r>
        </a:p>
        <a:p>
          <a:pPr marL="57150" lvl="1" indent="-57150" algn="l" defTabSz="355600" rtl="0">
            <a:lnSpc>
              <a:spcPct val="90000"/>
            </a:lnSpc>
            <a:spcBef>
              <a:spcPct val="0"/>
            </a:spcBef>
            <a:spcAft>
              <a:spcPct val="15000"/>
            </a:spcAft>
            <a:buChar char="•"/>
          </a:pPr>
          <a:r>
            <a:rPr lang="en-GB" sz="800" b="1" kern="1200" dirty="0">
              <a:latin typeface="Times New Roman" panose="02020603050405020304" pitchFamily="18" charset="0"/>
              <a:cs typeface="Times New Roman" panose="02020603050405020304" pitchFamily="18" charset="0"/>
            </a:rPr>
            <a:t>Course Credits: 2 credits</a:t>
          </a:r>
        </a:p>
      </dsp:txBody>
      <dsp:txXfrm>
        <a:off x="335949" y="130682"/>
        <a:ext cx="1794810" cy="1355824"/>
      </dsp:txXfrm>
    </dsp:sp>
    <dsp:sp modelId="{D3285F8E-4765-425F-BD78-4CD246B9E804}">
      <dsp:nvSpPr>
        <dsp:cNvPr id="0" name=""/>
        <dsp:cNvSpPr/>
      </dsp:nvSpPr>
      <dsp:spPr>
        <a:xfrm>
          <a:off x="303418" y="1486507"/>
          <a:ext cx="1859872" cy="596993"/>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30480" tIns="0" rIns="10160" bIns="0" numCol="1" spcCol="1270" anchor="ctr" anchorCtr="0">
          <a:noAutofit/>
        </a:bodyPr>
        <a:lstStyle/>
        <a:p>
          <a:pPr marL="0" lvl="0" indent="0" algn="l" defTabSz="355600" rtl="0">
            <a:lnSpc>
              <a:spcPct val="90000"/>
            </a:lnSpc>
            <a:spcBef>
              <a:spcPct val="0"/>
            </a:spcBef>
            <a:spcAft>
              <a:spcPct val="35000"/>
            </a:spcAft>
            <a:buNone/>
          </a:pPr>
          <a:r>
            <a:rPr lang="en-GB" sz="800" b="1" kern="1200" dirty="0">
              <a:latin typeface="Times New Roman" panose="02020603050405020304" pitchFamily="18" charset="0"/>
              <a:cs typeface="Times New Roman" panose="02020603050405020304" pitchFamily="18" charset="0"/>
            </a:rPr>
            <a:t>Course outline</a:t>
          </a:r>
          <a:endParaRPr lang="en-GB" sz="800" kern="1200" dirty="0">
            <a:latin typeface="Times New Roman" panose="02020603050405020304" pitchFamily="18" charset="0"/>
            <a:cs typeface="Times New Roman" panose="02020603050405020304" pitchFamily="18" charset="0"/>
          </a:endParaRPr>
        </a:p>
      </dsp:txBody>
      <dsp:txXfrm>
        <a:off x="303418" y="1486507"/>
        <a:ext cx="1309769" cy="596993"/>
      </dsp:txXfrm>
    </dsp:sp>
    <dsp:sp modelId="{75ECF7D0-0B35-4FB4-B80D-E0C67367D6E1}">
      <dsp:nvSpPr>
        <dsp:cNvPr id="0" name=""/>
        <dsp:cNvSpPr/>
      </dsp:nvSpPr>
      <dsp:spPr>
        <a:xfrm>
          <a:off x="1665801" y="1581334"/>
          <a:ext cx="650955" cy="650955"/>
        </a:xfrm>
        <a:prstGeom prst="ellipse">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C58225C-205A-478E-B96A-AE1D0F331405}">
      <dsp:nvSpPr>
        <dsp:cNvPr id="0" name=""/>
        <dsp:cNvSpPr/>
      </dsp:nvSpPr>
      <dsp:spPr>
        <a:xfrm>
          <a:off x="2478026" y="98151"/>
          <a:ext cx="1859872" cy="1388355"/>
        </a:xfrm>
        <a:prstGeom prst="round2SameRect">
          <a:avLst>
            <a:gd name="adj1" fmla="val 8000"/>
            <a:gd name="adj2" fmla="val 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30480" rIns="10160" bIns="10160" numCol="1" spcCol="1270" anchor="t" anchorCtr="0">
          <a:noAutofit/>
        </a:bodyPr>
        <a:lstStyle/>
        <a:p>
          <a:pPr marL="57150" lvl="1" indent="-57150" algn="l" defTabSz="355600" rtl="0">
            <a:lnSpc>
              <a:spcPct val="90000"/>
            </a:lnSpc>
            <a:spcBef>
              <a:spcPct val="0"/>
            </a:spcBef>
            <a:spcAft>
              <a:spcPct val="15000"/>
            </a:spcAft>
            <a:buChar char="•"/>
          </a:pPr>
          <a:endParaRPr lang="en-GB" sz="800" b="1" kern="1200" dirty="0">
            <a:latin typeface="Times New Roman" panose="02020603050405020304" pitchFamily="18" charset="0"/>
            <a:cs typeface="Times New Roman" panose="02020603050405020304" pitchFamily="18" charset="0"/>
          </a:endParaRPr>
        </a:p>
        <a:p>
          <a:pPr marL="57150" lvl="1" indent="-57150" algn="l" defTabSz="355600" rtl="0">
            <a:lnSpc>
              <a:spcPct val="90000"/>
            </a:lnSpc>
            <a:spcBef>
              <a:spcPct val="0"/>
            </a:spcBef>
            <a:spcAft>
              <a:spcPct val="15000"/>
            </a:spcAft>
            <a:buChar char="•"/>
          </a:pPr>
          <a:r>
            <a:rPr lang="en-GB" sz="800" b="1" kern="1200" dirty="0">
              <a:latin typeface="Times New Roman" panose="02020603050405020304" pitchFamily="18" charset="0"/>
              <a:cs typeface="Times New Roman" panose="02020603050405020304" pitchFamily="18" charset="0"/>
            </a:rPr>
            <a:t>What is transportation?</a:t>
          </a:r>
        </a:p>
        <a:p>
          <a:pPr marL="57150" lvl="1" indent="-57150" algn="l" defTabSz="355600" rtl="0">
            <a:lnSpc>
              <a:spcPct val="90000"/>
            </a:lnSpc>
            <a:spcBef>
              <a:spcPct val="0"/>
            </a:spcBef>
            <a:spcAft>
              <a:spcPct val="15000"/>
            </a:spcAft>
            <a:buChar char="•"/>
          </a:pPr>
          <a:r>
            <a:rPr lang="en-GB" sz="800" b="1" kern="1200" dirty="0">
              <a:latin typeface="Times New Roman" panose="02020603050405020304" pitchFamily="18" charset="0"/>
              <a:cs typeface="Times New Roman" panose="02020603050405020304" pitchFamily="18" charset="0"/>
            </a:rPr>
            <a:t>Who is a Transportation Engineer?</a:t>
          </a:r>
        </a:p>
        <a:p>
          <a:pPr marL="57150" lvl="1" indent="-57150" algn="l" defTabSz="355600" rtl="0">
            <a:lnSpc>
              <a:spcPct val="90000"/>
            </a:lnSpc>
            <a:spcBef>
              <a:spcPct val="0"/>
            </a:spcBef>
            <a:spcAft>
              <a:spcPct val="15000"/>
            </a:spcAft>
            <a:buChar char="•"/>
          </a:pPr>
          <a:r>
            <a:rPr lang="en-GB" sz="800" b="1" kern="1200" dirty="0">
              <a:latin typeface="Times New Roman" panose="02020603050405020304" pitchFamily="18" charset="0"/>
              <a:cs typeface="Times New Roman" panose="02020603050405020304" pitchFamily="18" charset="0"/>
            </a:rPr>
            <a:t>History of transportation </a:t>
          </a:r>
        </a:p>
        <a:p>
          <a:pPr marL="57150" lvl="1" indent="-57150" algn="l" defTabSz="355600" rtl="0">
            <a:lnSpc>
              <a:spcPct val="90000"/>
            </a:lnSpc>
            <a:spcBef>
              <a:spcPct val="0"/>
            </a:spcBef>
            <a:spcAft>
              <a:spcPct val="15000"/>
            </a:spcAft>
            <a:buChar char="•"/>
          </a:pPr>
          <a:r>
            <a:rPr lang="en-GB" sz="800" b="1" kern="1200" dirty="0">
              <a:latin typeface="Times New Roman" panose="02020603050405020304" pitchFamily="18" charset="0"/>
              <a:cs typeface="Times New Roman" panose="02020603050405020304" pitchFamily="18" charset="0"/>
            </a:rPr>
            <a:t>Transportation system</a:t>
          </a:r>
        </a:p>
        <a:p>
          <a:pPr marL="57150" lvl="1" indent="-57150" algn="l" defTabSz="355600" rtl="0">
            <a:lnSpc>
              <a:spcPct val="90000"/>
            </a:lnSpc>
            <a:spcBef>
              <a:spcPct val="0"/>
            </a:spcBef>
            <a:spcAft>
              <a:spcPct val="15000"/>
            </a:spcAft>
            <a:buChar char="•"/>
          </a:pPr>
          <a:r>
            <a:rPr lang="en-GB" sz="800" b="1" kern="1200" dirty="0">
              <a:latin typeface="Times New Roman" panose="02020603050405020304" pitchFamily="18" charset="0"/>
              <a:cs typeface="Times New Roman" panose="02020603050405020304" pitchFamily="18" charset="0"/>
            </a:rPr>
            <a:t>Principles of Highway Location</a:t>
          </a:r>
        </a:p>
        <a:p>
          <a:pPr marL="57150" lvl="1" indent="-57150" algn="l" defTabSz="355600" rtl="0">
            <a:lnSpc>
              <a:spcPct val="90000"/>
            </a:lnSpc>
            <a:spcBef>
              <a:spcPct val="0"/>
            </a:spcBef>
            <a:spcAft>
              <a:spcPct val="15000"/>
            </a:spcAft>
            <a:buChar char="•"/>
          </a:pPr>
          <a:r>
            <a:rPr lang="en-GB" sz="800" b="1" kern="1200" dirty="0">
              <a:latin typeface="Times New Roman" panose="02020603050405020304" pitchFamily="18" charset="0"/>
              <a:cs typeface="Times New Roman" panose="02020603050405020304" pitchFamily="18" charset="0"/>
            </a:rPr>
            <a:t>Highway Survey Methods</a:t>
          </a:r>
        </a:p>
        <a:p>
          <a:pPr marL="57150" lvl="1" indent="-57150" algn="l" defTabSz="355600" rtl="0">
            <a:lnSpc>
              <a:spcPct val="90000"/>
            </a:lnSpc>
            <a:spcBef>
              <a:spcPct val="0"/>
            </a:spcBef>
            <a:spcAft>
              <a:spcPct val="15000"/>
            </a:spcAft>
            <a:buChar char="•"/>
          </a:pPr>
          <a:r>
            <a:rPr lang="en-GB" sz="800" b="1" kern="1200" dirty="0">
              <a:latin typeface="Times New Roman" panose="02020603050405020304" pitchFamily="18" charset="0"/>
              <a:cs typeface="Times New Roman" panose="02020603050405020304" pitchFamily="18" charset="0"/>
            </a:rPr>
            <a:t>Highway Earthwork </a:t>
          </a:r>
        </a:p>
        <a:p>
          <a:pPr marL="57150" lvl="1" indent="-57150" algn="l" defTabSz="355600" rtl="0">
            <a:lnSpc>
              <a:spcPct val="90000"/>
            </a:lnSpc>
            <a:spcBef>
              <a:spcPct val="0"/>
            </a:spcBef>
            <a:spcAft>
              <a:spcPct val="15000"/>
            </a:spcAft>
            <a:buChar char="•"/>
          </a:pPr>
          <a:r>
            <a:rPr lang="en-GB" sz="800" b="1" kern="1200" dirty="0">
              <a:latin typeface="Times New Roman" panose="02020603050405020304" pitchFamily="18" charset="0"/>
              <a:cs typeface="Times New Roman" panose="02020603050405020304" pitchFamily="18" charset="0"/>
            </a:rPr>
            <a:t>Final Plans</a:t>
          </a:r>
        </a:p>
      </dsp:txBody>
      <dsp:txXfrm>
        <a:off x="2510557" y="130682"/>
        <a:ext cx="1794810" cy="1355824"/>
      </dsp:txXfrm>
    </dsp:sp>
    <dsp:sp modelId="{05E3BC0D-9D95-42FF-9E78-AECB0482D644}">
      <dsp:nvSpPr>
        <dsp:cNvPr id="0" name=""/>
        <dsp:cNvSpPr/>
      </dsp:nvSpPr>
      <dsp:spPr>
        <a:xfrm>
          <a:off x="2478026" y="1486507"/>
          <a:ext cx="1859872" cy="596993"/>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30480" tIns="0" rIns="10160" bIns="0" numCol="1" spcCol="1270" anchor="ctr" anchorCtr="0">
          <a:noAutofit/>
        </a:bodyPr>
        <a:lstStyle/>
        <a:p>
          <a:pPr marL="0" lvl="0" indent="0" algn="l" defTabSz="355600" rtl="0">
            <a:lnSpc>
              <a:spcPct val="90000"/>
            </a:lnSpc>
            <a:spcBef>
              <a:spcPct val="0"/>
            </a:spcBef>
            <a:spcAft>
              <a:spcPct val="35000"/>
            </a:spcAft>
            <a:buNone/>
          </a:pPr>
          <a:r>
            <a:rPr lang="en-GB" sz="800" b="1" kern="1200" dirty="0">
              <a:latin typeface="Times New Roman" panose="02020603050405020304" pitchFamily="18" charset="0"/>
              <a:cs typeface="Times New Roman" panose="02020603050405020304" pitchFamily="18" charset="0"/>
            </a:rPr>
            <a:t>Highway Location: </a:t>
          </a:r>
          <a:endParaRPr lang="en-GB" sz="800" kern="1200" dirty="0">
            <a:latin typeface="Times New Roman" panose="02020603050405020304" pitchFamily="18" charset="0"/>
            <a:cs typeface="Times New Roman" panose="02020603050405020304" pitchFamily="18" charset="0"/>
          </a:endParaRPr>
        </a:p>
      </dsp:txBody>
      <dsp:txXfrm>
        <a:off x="2478026" y="1486507"/>
        <a:ext cx="1309769" cy="596993"/>
      </dsp:txXfrm>
    </dsp:sp>
    <dsp:sp modelId="{E0290103-9CC4-4327-9694-9CA48BCB4C03}">
      <dsp:nvSpPr>
        <dsp:cNvPr id="0" name=""/>
        <dsp:cNvSpPr/>
      </dsp:nvSpPr>
      <dsp:spPr>
        <a:xfrm>
          <a:off x="3840409" y="1581334"/>
          <a:ext cx="650955" cy="650955"/>
        </a:xfrm>
        <a:prstGeom prst="ellipse">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2A49B98-70D3-4860-B20B-F2554E23EB75}">
      <dsp:nvSpPr>
        <dsp:cNvPr id="0" name=""/>
        <dsp:cNvSpPr/>
      </dsp:nvSpPr>
      <dsp:spPr>
        <a:xfrm>
          <a:off x="4652635" y="98151"/>
          <a:ext cx="1859872" cy="1388355"/>
        </a:xfrm>
        <a:prstGeom prst="round2SameRect">
          <a:avLst>
            <a:gd name="adj1" fmla="val 8000"/>
            <a:gd name="adj2" fmla="val 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30480" rIns="10160" bIns="10160" numCol="1" spcCol="1270" anchor="t" anchorCtr="0">
          <a:noAutofit/>
        </a:bodyPr>
        <a:lstStyle/>
        <a:p>
          <a:pPr marL="57150" lvl="1" indent="-57150" algn="l" defTabSz="355600" rtl="0">
            <a:lnSpc>
              <a:spcPct val="90000"/>
            </a:lnSpc>
            <a:spcBef>
              <a:spcPct val="0"/>
            </a:spcBef>
            <a:spcAft>
              <a:spcPct val="15000"/>
            </a:spcAft>
            <a:buChar char="•"/>
          </a:pPr>
          <a:r>
            <a:rPr lang="en-GB" sz="800" b="1" kern="1200" dirty="0">
              <a:latin typeface="Times New Roman" panose="02020603050405020304" pitchFamily="18" charset="0"/>
              <a:cs typeface="Times New Roman" panose="02020603050405020304" pitchFamily="18" charset="0"/>
            </a:rPr>
            <a:t>Highway Functional Classification</a:t>
          </a:r>
        </a:p>
        <a:p>
          <a:pPr marL="114300" lvl="2" indent="-57150" algn="l" defTabSz="355600" rtl="0">
            <a:lnSpc>
              <a:spcPct val="90000"/>
            </a:lnSpc>
            <a:spcBef>
              <a:spcPct val="0"/>
            </a:spcBef>
            <a:spcAft>
              <a:spcPct val="15000"/>
            </a:spcAft>
            <a:buChar char="•"/>
          </a:pPr>
          <a:r>
            <a:rPr lang="en-GB" sz="800" b="1" kern="1200" dirty="0">
              <a:latin typeface="Times New Roman" panose="02020603050405020304" pitchFamily="18" charset="0"/>
              <a:cs typeface="Times New Roman" panose="02020603050405020304" pitchFamily="18" charset="0"/>
            </a:rPr>
            <a:t>Principal arterials</a:t>
          </a:r>
        </a:p>
        <a:p>
          <a:pPr marL="114300" lvl="2" indent="-57150" algn="l" defTabSz="355600" rtl="0">
            <a:lnSpc>
              <a:spcPct val="90000"/>
            </a:lnSpc>
            <a:spcBef>
              <a:spcPct val="0"/>
            </a:spcBef>
            <a:spcAft>
              <a:spcPct val="15000"/>
            </a:spcAft>
            <a:buChar char="•"/>
          </a:pPr>
          <a:r>
            <a:rPr lang="en-GB" sz="800" b="1" kern="1200" dirty="0">
              <a:latin typeface="Times New Roman" panose="02020603050405020304" pitchFamily="18" charset="0"/>
              <a:cs typeface="Times New Roman" panose="02020603050405020304" pitchFamily="18" charset="0"/>
            </a:rPr>
            <a:t>Minor arterials</a:t>
          </a:r>
        </a:p>
        <a:p>
          <a:pPr marL="114300" lvl="2" indent="-57150" algn="l" defTabSz="355600" rtl="0">
            <a:lnSpc>
              <a:spcPct val="90000"/>
            </a:lnSpc>
            <a:spcBef>
              <a:spcPct val="0"/>
            </a:spcBef>
            <a:spcAft>
              <a:spcPct val="15000"/>
            </a:spcAft>
            <a:buChar char="•"/>
          </a:pPr>
          <a:r>
            <a:rPr lang="en-GB" sz="800" b="1" kern="1200" dirty="0">
              <a:latin typeface="Times New Roman" panose="02020603050405020304" pitchFamily="18" charset="0"/>
              <a:cs typeface="Times New Roman" panose="02020603050405020304" pitchFamily="18" charset="0"/>
            </a:rPr>
            <a:t>Major collectors</a:t>
          </a:r>
        </a:p>
        <a:p>
          <a:pPr marL="114300" lvl="2" indent="-57150" algn="l" defTabSz="355600" rtl="0">
            <a:lnSpc>
              <a:spcPct val="90000"/>
            </a:lnSpc>
            <a:spcBef>
              <a:spcPct val="0"/>
            </a:spcBef>
            <a:spcAft>
              <a:spcPct val="15000"/>
            </a:spcAft>
            <a:buChar char="•"/>
          </a:pPr>
          <a:r>
            <a:rPr lang="en-GB" sz="800" b="1" kern="1200" dirty="0">
              <a:latin typeface="Times New Roman" panose="02020603050405020304" pitchFamily="18" charset="0"/>
              <a:cs typeface="Times New Roman" panose="02020603050405020304" pitchFamily="18" charset="0"/>
            </a:rPr>
            <a:t>Minor collectors</a:t>
          </a:r>
        </a:p>
        <a:p>
          <a:pPr marL="114300" lvl="2" indent="-57150" algn="l" defTabSz="355600" rtl="0">
            <a:lnSpc>
              <a:spcPct val="90000"/>
            </a:lnSpc>
            <a:spcBef>
              <a:spcPct val="0"/>
            </a:spcBef>
            <a:spcAft>
              <a:spcPct val="15000"/>
            </a:spcAft>
            <a:buChar char="•"/>
          </a:pPr>
          <a:r>
            <a:rPr lang="en-GB" sz="800" b="1" kern="1200" dirty="0">
              <a:latin typeface="Times New Roman" panose="02020603050405020304" pitchFamily="18" charset="0"/>
              <a:cs typeface="Times New Roman" panose="02020603050405020304" pitchFamily="18" charset="0"/>
            </a:rPr>
            <a:t>Local roads and streets</a:t>
          </a:r>
        </a:p>
      </dsp:txBody>
      <dsp:txXfrm>
        <a:off x="4685166" y="130682"/>
        <a:ext cx="1794810" cy="1355824"/>
      </dsp:txXfrm>
    </dsp:sp>
    <dsp:sp modelId="{98B112DE-0667-49BB-AF8D-9D035CF06648}">
      <dsp:nvSpPr>
        <dsp:cNvPr id="0" name=""/>
        <dsp:cNvSpPr/>
      </dsp:nvSpPr>
      <dsp:spPr>
        <a:xfrm>
          <a:off x="4652635" y="1486507"/>
          <a:ext cx="1859872" cy="596993"/>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30480" tIns="0" rIns="10160" bIns="0" numCol="1" spcCol="1270" anchor="ctr" anchorCtr="0">
          <a:noAutofit/>
        </a:bodyPr>
        <a:lstStyle/>
        <a:p>
          <a:pPr marL="0" lvl="0" indent="0" algn="l" defTabSz="355600" rtl="0">
            <a:lnSpc>
              <a:spcPct val="90000"/>
            </a:lnSpc>
            <a:spcBef>
              <a:spcPct val="0"/>
            </a:spcBef>
            <a:spcAft>
              <a:spcPct val="35000"/>
            </a:spcAft>
            <a:buNone/>
          </a:pPr>
          <a:r>
            <a:rPr lang="en-GB" sz="800" b="1" kern="1200" dirty="0">
              <a:latin typeface="Times New Roman" panose="02020603050405020304" pitchFamily="18" charset="0"/>
              <a:cs typeface="Times New Roman" panose="02020603050405020304" pitchFamily="18" charset="0"/>
            </a:rPr>
            <a:t>Classification of highways </a:t>
          </a:r>
        </a:p>
      </dsp:txBody>
      <dsp:txXfrm>
        <a:off x="4652635" y="1486507"/>
        <a:ext cx="1309769" cy="596993"/>
      </dsp:txXfrm>
    </dsp:sp>
    <dsp:sp modelId="{791DBB25-017C-4CE4-991D-AE3573EE8234}">
      <dsp:nvSpPr>
        <dsp:cNvPr id="0" name=""/>
        <dsp:cNvSpPr/>
      </dsp:nvSpPr>
      <dsp:spPr>
        <a:xfrm>
          <a:off x="6015017" y="1581334"/>
          <a:ext cx="650955" cy="650955"/>
        </a:xfrm>
        <a:prstGeom prst="ellipse">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4AC6F43-31FE-4687-8533-24580A0FB5D7}">
      <dsp:nvSpPr>
        <dsp:cNvPr id="0" name=""/>
        <dsp:cNvSpPr/>
      </dsp:nvSpPr>
      <dsp:spPr>
        <a:xfrm>
          <a:off x="6827243" y="98151"/>
          <a:ext cx="1859872" cy="1388355"/>
        </a:xfrm>
        <a:prstGeom prst="round2SameRect">
          <a:avLst>
            <a:gd name="adj1" fmla="val 8000"/>
            <a:gd name="adj2" fmla="val 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30480" rIns="10160" bIns="10160" numCol="1" spcCol="1270" anchor="t" anchorCtr="0">
          <a:noAutofit/>
        </a:bodyPr>
        <a:lstStyle/>
        <a:p>
          <a:pPr marL="57150" lvl="1" indent="-57150" algn="l" defTabSz="355600" rtl="0">
            <a:lnSpc>
              <a:spcPct val="90000"/>
            </a:lnSpc>
            <a:spcBef>
              <a:spcPct val="0"/>
            </a:spcBef>
            <a:spcAft>
              <a:spcPct val="15000"/>
            </a:spcAft>
            <a:buChar char="•"/>
          </a:pPr>
          <a:r>
            <a:rPr lang="en-GB" sz="800" b="1" kern="1200" dirty="0">
              <a:latin typeface="Times New Roman" panose="02020603050405020304" pitchFamily="18" charset="0"/>
              <a:cs typeface="Times New Roman" panose="02020603050405020304" pitchFamily="18" charset="0"/>
            </a:rPr>
            <a:t>Design elements: </a:t>
          </a:r>
        </a:p>
        <a:p>
          <a:pPr marL="114300" lvl="2" indent="-57150" algn="l" defTabSz="355600" rtl="0">
            <a:lnSpc>
              <a:spcPct val="90000"/>
            </a:lnSpc>
            <a:spcBef>
              <a:spcPct val="0"/>
            </a:spcBef>
            <a:spcAft>
              <a:spcPct val="15000"/>
            </a:spcAft>
            <a:buChar char="•"/>
          </a:pPr>
          <a:r>
            <a:rPr lang="en-GB" sz="800" b="1" kern="1200" dirty="0">
              <a:latin typeface="Times New Roman" panose="02020603050405020304" pitchFamily="18" charset="0"/>
              <a:cs typeface="Times New Roman" panose="02020603050405020304" pitchFamily="18" charset="0"/>
            </a:rPr>
            <a:t>Elevated, ground, </a:t>
          </a:r>
        </a:p>
        <a:p>
          <a:pPr marL="114300" lvl="2" indent="-57150" algn="l" defTabSz="355600" rtl="0">
            <a:lnSpc>
              <a:spcPct val="90000"/>
            </a:lnSpc>
            <a:spcBef>
              <a:spcPct val="0"/>
            </a:spcBef>
            <a:spcAft>
              <a:spcPct val="15000"/>
            </a:spcAft>
            <a:buChar char="•"/>
          </a:pPr>
          <a:r>
            <a:rPr lang="en-GB" sz="800" b="1" kern="1200" dirty="0">
              <a:latin typeface="Times New Roman" panose="02020603050405020304" pitchFamily="18" charset="0"/>
              <a:cs typeface="Times New Roman" panose="02020603050405020304" pitchFamily="18" charset="0"/>
            </a:rPr>
            <a:t>Depressed expressways, </a:t>
          </a:r>
        </a:p>
        <a:p>
          <a:pPr marL="114300" lvl="2" indent="-57150" algn="l" defTabSz="355600" rtl="0">
            <a:lnSpc>
              <a:spcPct val="90000"/>
            </a:lnSpc>
            <a:spcBef>
              <a:spcPct val="0"/>
            </a:spcBef>
            <a:spcAft>
              <a:spcPct val="15000"/>
            </a:spcAft>
            <a:buChar char="•"/>
          </a:pPr>
          <a:r>
            <a:rPr lang="en-GB" sz="800" b="1" kern="1200" dirty="0">
              <a:latin typeface="Times New Roman" panose="02020603050405020304" pitchFamily="18" charset="0"/>
              <a:cs typeface="Times New Roman" panose="02020603050405020304" pitchFamily="18" charset="0"/>
            </a:rPr>
            <a:t>weaving ramps </a:t>
          </a:r>
        </a:p>
        <a:p>
          <a:pPr marL="114300" lvl="2" indent="-57150" algn="l" defTabSz="355600" rtl="0">
            <a:lnSpc>
              <a:spcPct val="90000"/>
            </a:lnSpc>
            <a:spcBef>
              <a:spcPct val="0"/>
            </a:spcBef>
            <a:spcAft>
              <a:spcPct val="15000"/>
            </a:spcAft>
            <a:buChar char="•"/>
          </a:pPr>
          <a:r>
            <a:rPr lang="en-GB" sz="800" b="1" kern="1200" dirty="0">
              <a:latin typeface="Times New Roman" panose="02020603050405020304" pitchFamily="18" charset="0"/>
              <a:cs typeface="Times New Roman" panose="02020603050405020304" pitchFamily="18" charset="0"/>
            </a:rPr>
            <a:t>Interchanges: </a:t>
          </a:r>
        </a:p>
        <a:p>
          <a:pPr marL="171450" lvl="3" indent="-57150" algn="l" defTabSz="355600" rtl="0">
            <a:lnSpc>
              <a:spcPct val="90000"/>
            </a:lnSpc>
            <a:spcBef>
              <a:spcPct val="0"/>
            </a:spcBef>
            <a:spcAft>
              <a:spcPct val="15000"/>
            </a:spcAft>
            <a:buChar char="•"/>
          </a:pPr>
          <a:r>
            <a:rPr lang="en-GB" sz="800" b="1" kern="1200" dirty="0">
              <a:latin typeface="Times New Roman" panose="02020603050405020304" pitchFamily="18" charset="0"/>
              <a:cs typeface="Times New Roman" panose="02020603050405020304" pitchFamily="18" charset="0"/>
            </a:rPr>
            <a:t>Types</a:t>
          </a:r>
        </a:p>
        <a:p>
          <a:pPr marL="171450" lvl="3" indent="-57150" algn="l" defTabSz="355600" rtl="0">
            <a:lnSpc>
              <a:spcPct val="90000"/>
            </a:lnSpc>
            <a:spcBef>
              <a:spcPct val="0"/>
            </a:spcBef>
            <a:spcAft>
              <a:spcPct val="15000"/>
            </a:spcAft>
            <a:buChar char="•"/>
          </a:pPr>
          <a:r>
            <a:rPr lang="en-GB" sz="800" b="1" kern="1200" dirty="0">
              <a:latin typeface="Times New Roman" panose="02020603050405020304" pitchFamily="18" charset="0"/>
              <a:cs typeface="Times New Roman" panose="02020603050405020304" pitchFamily="18" charset="0"/>
            </a:rPr>
            <a:t>design considerations </a:t>
          </a:r>
        </a:p>
      </dsp:txBody>
      <dsp:txXfrm>
        <a:off x="6859774" y="130682"/>
        <a:ext cx="1794810" cy="1355824"/>
      </dsp:txXfrm>
    </dsp:sp>
    <dsp:sp modelId="{91A0206A-113E-4884-BDFA-C16417D97AC1}">
      <dsp:nvSpPr>
        <dsp:cNvPr id="0" name=""/>
        <dsp:cNvSpPr/>
      </dsp:nvSpPr>
      <dsp:spPr>
        <a:xfrm>
          <a:off x="6827243" y="1486507"/>
          <a:ext cx="1859872" cy="596993"/>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30480" tIns="0" rIns="10160" bIns="0" numCol="1" spcCol="1270" anchor="ctr" anchorCtr="0">
          <a:noAutofit/>
        </a:bodyPr>
        <a:lstStyle/>
        <a:p>
          <a:pPr marL="0" lvl="0" indent="0" algn="l" defTabSz="355600" rtl="0">
            <a:lnSpc>
              <a:spcPct val="90000"/>
            </a:lnSpc>
            <a:spcBef>
              <a:spcPct val="0"/>
            </a:spcBef>
            <a:spcAft>
              <a:spcPct val="35000"/>
            </a:spcAft>
            <a:buNone/>
          </a:pPr>
          <a:r>
            <a:rPr lang="en-GB" sz="800" b="1" kern="1200" dirty="0">
              <a:latin typeface="Times New Roman" panose="02020603050405020304" pitchFamily="18" charset="0"/>
              <a:cs typeface="Times New Roman" panose="02020603050405020304" pitchFamily="18" charset="0"/>
            </a:rPr>
            <a:t>Expressways</a:t>
          </a:r>
        </a:p>
      </dsp:txBody>
      <dsp:txXfrm>
        <a:off x="6827243" y="1486507"/>
        <a:ext cx="1309769" cy="596993"/>
      </dsp:txXfrm>
    </dsp:sp>
    <dsp:sp modelId="{786E8DE4-2785-4253-9C6A-1AAA00376E43}">
      <dsp:nvSpPr>
        <dsp:cNvPr id="0" name=""/>
        <dsp:cNvSpPr/>
      </dsp:nvSpPr>
      <dsp:spPr>
        <a:xfrm>
          <a:off x="8189625" y="1581334"/>
          <a:ext cx="650955" cy="650955"/>
        </a:xfrm>
        <a:prstGeom prst="ellipse">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0DC204B-92F2-401F-A323-F589AD92C23F}">
      <dsp:nvSpPr>
        <dsp:cNvPr id="0" name=""/>
        <dsp:cNvSpPr/>
      </dsp:nvSpPr>
      <dsp:spPr>
        <a:xfrm>
          <a:off x="3098" y="3069261"/>
          <a:ext cx="2214029" cy="1912099"/>
        </a:xfrm>
        <a:prstGeom prst="round2SameRect">
          <a:avLst>
            <a:gd name="adj1" fmla="val 8000"/>
            <a:gd name="adj2" fmla="val 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30480" rIns="10160" bIns="10160" numCol="1" spcCol="1270" anchor="t" anchorCtr="0">
          <a:noAutofit/>
        </a:bodyPr>
        <a:lstStyle/>
        <a:p>
          <a:pPr marL="57150" lvl="1" indent="-57150" algn="l" defTabSz="355600" rtl="0">
            <a:lnSpc>
              <a:spcPct val="90000"/>
            </a:lnSpc>
            <a:spcBef>
              <a:spcPct val="0"/>
            </a:spcBef>
            <a:spcAft>
              <a:spcPct val="15000"/>
            </a:spcAft>
            <a:buChar char="•"/>
          </a:pPr>
          <a:r>
            <a:rPr lang="en-GB" sz="800" b="1" kern="1200" dirty="0">
              <a:latin typeface="Times New Roman" panose="02020603050405020304" pitchFamily="18" charset="0"/>
              <a:cs typeface="Times New Roman" panose="02020603050405020304" pitchFamily="18" charset="0"/>
            </a:rPr>
            <a:t>Potential Costs (and Benefits) of Transportation Projects and Policies</a:t>
          </a:r>
        </a:p>
        <a:p>
          <a:pPr marL="57150" lvl="1" indent="-57150" algn="l" defTabSz="355600" rtl="0">
            <a:lnSpc>
              <a:spcPct val="90000"/>
            </a:lnSpc>
            <a:spcBef>
              <a:spcPct val="0"/>
            </a:spcBef>
            <a:spcAft>
              <a:spcPct val="15000"/>
            </a:spcAft>
            <a:buChar char="•"/>
          </a:pPr>
          <a:r>
            <a:rPr lang="en-GB" sz="800" b="1" kern="1200" dirty="0">
              <a:latin typeface="Times New Roman" panose="02020603050405020304" pitchFamily="18" charset="0"/>
              <a:cs typeface="Times New Roman" panose="02020603050405020304" pitchFamily="18" charset="0"/>
            </a:rPr>
            <a:t>Internal Costs and Benefits</a:t>
          </a:r>
        </a:p>
        <a:p>
          <a:pPr marL="57150" lvl="1" indent="-57150" algn="l" defTabSz="355600" rtl="0">
            <a:lnSpc>
              <a:spcPct val="90000"/>
            </a:lnSpc>
            <a:spcBef>
              <a:spcPct val="0"/>
            </a:spcBef>
            <a:spcAft>
              <a:spcPct val="15000"/>
            </a:spcAft>
            <a:buChar char="•"/>
          </a:pPr>
          <a:r>
            <a:rPr lang="en-GB" sz="800" b="1" kern="1200" dirty="0">
              <a:latin typeface="Times New Roman" panose="02020603050405020304" pitchFamily="18" charset="0"/>
              <a:cs typeface="Times New Roman" panose="02020603050405020304" pitchFamily="18" charset="0"/>
            </a:rPr>
            <a:t>External Costs and Benefits</a:t>
          </a:r>
        </a:p>
        <a:p>
          <a:pPr marL="57150" lvl="1" indent="-57150" algn="l" defTabSz="355600" rtl="0">
            <a:lnSpc>
              <a:spcPct val="90000"/>
            </a:lnSpc>
            <a:spcBef>
              <a:spcPct val="0"/>
            </a:spcBef>
            <a:spcAft>
              <a:spcPct val="15000"/>
            </a:spcAft>
            <a:buChar char="•"/>
          </a:pPr>
          <a:r>
            <a:rPr lang="en-GB" sz="800" b="1" kern="1200" dirty="0">
              <a:latin typeface="Times New Roman" panose="02020603050405020304" pitchFamily="18" charset="0"/>
              <a:cs typeface="Times New Roman" panose="02020603050405020304" pitchFamily="18" charset="0"/>
            </a:rPr>
            <a:t>Estimating Value of Travel Time (VOTT) </a:t>
          </a:r>
        </a:p>
        <a:p>
          <a:pPr marL="57150" lvl="1" indent="-57150" algn="l" defTabSz="355600" rtl="0">
            <a:lnSpc>
              <a:spcPct val="90000"/>
            </a:lnSpc>
            <a:spcBef>
              <a:spcPct val="0"/>
            </a:spcBef>
            <a:spcAft>
              <a:spcPct val="15000"/>
            </a:spcAft>
            <a:buChar char="•"/>
          </a:pPr>
          <a:r>
            <a:rPr lang="en-GB" sz="800" b="1" kern="1200" dirty="0">
              <a:latin typeface="Times New Roman" panose="02020603050405020304" pitchFamily="18" charset="0"/>
              <a:cs typeface="Times New Roman" panose="02020603050405020304" pitchFamily="18" charset="0"/>
            </a:rPr>
            <a:t>Estimating Value of Reliability (VOR) </a:t>
          </a:r>
        </a:p>
        <a:p>
          <a:pPr marL="57150" lvl="1" indent="-57150" algn="l" defTabSz="355600" rtl="0">
            <a:lnSpc>
              <a:spcPct val="90000"/>
            </a:lnSpc>
            <a:spcBef>
              <a:spcPct val="0"/>
            </a:spcBef>
            <a:spcAft>
              <a:spcPct val="15000"/>
            </a:spcAft>
            <a:buChar char="•"/>
          </a:pPr>
          <a:r>
            <a:rPr lang="en-GB" sz="800" b="1" kern="1200" dirty="0">
              <a:latin typeface="Times New Roman" panose="02020603050405020304" pitchFamily="18" charset="0"/>
              <a:cs typeface="Times New Roman" panose="02020603050405020304" pitchFamily="18" charset="0"/>
            </a:rPr>
            <a:t>Cost Functions and Returns to Scale in Production</a:t>
          </a:r>
        </a:p>
        <a:p>
          <a:pPr marL="57150" lvl="1" indent="-57150" algn="l" defTabSz="355600" rtl="0">
            <a:lnSpc>
              <a:spcPct val="90000"/>
            </a:lnSpc>
            <a:spcBef>
              <a:spcPct val="0"/>
            </a:spcBef>
            <a:spcAft>
              <a:spcPct val="15000"/>
            </a:spcAft>
            <a:buChar char="•"/>
          </a:pPr>
          <a:r>
            <a:rPr lang="en-GB" sz="800" b="1" kern="1200" dirty="0">
              <a:latin typeface="Times New Roman" panose="02020603050405020304" pitchFamily="18" charset="0"/>
              <a:cs typeface="Times New Roman" panose="02020603050405020304" pitchFamily="18" charset="0"/>
            </a:rPr>
            <a:t>Engineering Economic Analysis</a:t>
          </a:r>
        </a:p>
        <a:p>
          <a:pPr marL="57150" lvl="1" indent="-57150" algn="l" defTabSz="355600" rtl="0">
            <a:lnSpc>
              <a:spcPct val="90000"/>
            </a:lnSpc>
            <a:spcBef>
              <a:spcPct val="0"/>
            </a:spcBef>
            <a:spcAft>
              <a:spcPct val="15000"/>
            </a:spcAft>
            <a:buChar char="•"/>
          </a:pPr>
          <a:r>
            <a:rPr lang="en-GB" sz="800" b="1" kern="1200" dirty="0">
              <a:latin typeface="Times New Roman" panose="02020603050405020304" pitchFamily="18" charset="0"/>
              <a:cs typeface="Times New Roman" panose="02020603050405020304" pitchFamily="18" charset="0"/>
            </a:rPr>
            <a:t>Cost-Benefit Analysis (CBA)</a:t>
          </a:r>
        </a:p>
      </dsp:txBody>
      <dsp:txXfrm>
        <a:off x="47901" y="3114064"/>
        <a:ext cx="2124423" cy="1867296"/>
      </dsp:txXfrm>
    </dsp:sp>
    <dsp:sp modelId="{259462B4-DD9C-4510-97DF-D3CC0EB7F6F6}">
      <dsp:nvSpPr>
        <dsp:cNvPr id="0" name=""/>
        <dsp:cNvSpPr/>
      </dsp:nvSpPr>
      <dsp:spPr>
        <a:xfrm>
          <a:off x="180176" y="4719488"/>
          <a:ext cx="1859872" cy="596993"/>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30480" tIns="0" rIns="10160" bIns="0" numCol="1" spcCol="1270" anchor="ctr" anchorCtr="0">
          <a:noAutofit/>
        </a:bodyPr>
        <a:lstStyle/>
        <a:p>
          <a:pPr marL="0" lvl="0" indent="0" algn="l" defTabSz="355600" rtl="0">
            <a:lnSpc>
              <a:spcPct val="90000"/>
            </a:lnSpc>
            <a:spcBef>
              <a:spcPct val="0"/>
            </a:spcBef>
            <a:spcAft>
              <a:spcPct val="35000"/>
            </a:spcAft>
            <a:buNone/>
          </a:pPr>
          <a:r>
            <a:rPr lang="en-GB" sz="800" b="1" kern="1200" dirty="0">
              <a:latin typeface="Times New Roman" panose="02020603050405020304" pitchFamily="18" charset="0"/>
              <a:cs typeface="Times New Roman" panose="02020603050405020304" pitchFamily="18" charset="0"/>
            </a:rPr>
            <a:t>Highway economics: </a:t>
          </a:r>
        </a:p>
      </dsp:txBody>
      <dsp:txXfrm>
        <a:off x="180176" y="4719488"/>
        <a:ext cx="1309769" cy="596993"/>
      </dsp:txXfrm>
    </dsp:sp>
    <dsp:sp modelId="{8F7E5A5F-83CB-4E47-BFE0-2D2794E96DEB}">
      <dsp:nvSpPr>
        <dsp:cNvPr id="0" name=""/>
        <dsp:cNvSpPr/>
      </dsp:nvSpPr>
      <dsp:spPr>
        <a:xfrm>
          <a:off x="1542559" y="4814315"/>
          <a:ext cx="650955" cy="650955"/>
        </a:xfrm>
        <a:prstGeom prst="ellipse">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DC01EDB-5709-4748-9739-995DB51D028B}">
      <dsp:nvSpPr>
        <dsp:cNvPr id="0" name=""/>
        <dsp:cNvSpPr/>
      </dsp:nvSpPr>
      <dsp:spPr>
        <a:xfrm>
          <a:off x="2378398" y="3126933"/>
          <a:ext cx="2136045" cy="1681410"/>
        </a:xfrm>
        <a:prstGeom prst="round2SameRect">
          <a:avLst>
            <a:gd name="adj1" fmla="val 8000"/>
            <a:gd name="adj2" fmla="val 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30480" rIns="10160" bIns="10160" numCol="1" spcCol="1270" anchor="t" anchorCtr="0">
          <a:noAutofit/>
        </a:bodyPr>
        <a:lstStyle/>
        <a:p>
          <a:pPr marL="57150" lvl="1" indent="-57150" algn="l" defTabSz="355600" rtl="0">
            <a:lnSpc>
              <a:spcPct val="90000"/>
            </a:lnSpc>
            <a:spcBef>
              <a:spcPct val="0"/>
            </a:spcBef>
            <a:spcAft>
              <a:spcPct val="15000"/>
            </a:spcAft>
            <a:buChar char="•"/>
          </a:pPr>
          <a:r>
            <a:rPr lang="en-GB" sz="800" b="1" kern="1200" dirty="0">
              <a:latin typeface="Times New Roman" panose="02020603050405020304" pitchFamily="18" charset="0"/>
              <a:cs typeface="Times New Roman" panose="02020603050405020304" pitchFamily="18" charset="0"/>
            </a:rPr>
            <a:t>Speed </a:t>
          </a:r>
        </a:p>
        <a:p>
          <a:pPr marL="57150" lvl="1" indent="-57150" algn="l" defTabSz="355600" rtl="0">
            <a:lnSpc>
              <a:spcPct val="90000"/>
            </a:lnSpc>
            <a:spcBef>
              <a:spcPct val="0"/>
            </a:spcBef>
            <a:spcAft>
              <a:spcPct val="15000"/>
            </a:spcAft>
            <a:buChar char="•"/>
          </a:pPr>
          <a:r>
            <a:rPr lang="en-GB" sz="800" b="1" kern="1200" dirty="0">
              <a:latin typeface="Times New Roman" panose="02020603050405020304" pitchFamily="18" charset="0"/>
              <a:cs typeface="Times New Roman" panose="02020603050405020304" pitchFamily="18" charset="0"/>
            </a:rPr>
            <a:t>Sight distance </a:t>
          </a:r>
        </a:p>
        <a:p>
          <a:pPr marL="57150" lvl="1" indent="-57150" algn="l" defTabSz="355600" rtl="0">
            <a:lnSpc>
              <a:spcPct val="90000"/>
            </a:lnSpc>
            <a:spcBef>
              <a:spcPct val="0"/>
            </a:spcBef>
            <a:spcAft>
              <a:spcPct val="15000"/>
            </a:spcAft>
            <a:buChar char="•"/>
          </a:pPr>
          <a:r>
            <a:rPr lang="en-GB" sz="800" b="1" kern="1200" dirty="0">
              <a:latin typeface="Times New Roman" panose="02020603050405020304" pitchFamily="18" charset="0"/>
              <a:cs typeface="Times New Roman" panose="02020603050405020304" pitchFamily="18" charset="0"/>
            </a:rPr>
            <a:t>Horizontal alignment </a:t>
          </a:r>
        </a:p>
        <a:p>
          <a:pPr marL="57150" lvl="1" indent="-57150" algn="l" defTabSz="355600" rtl="0">
            <a:lnSpc>
              <a:spcPct val="90000"/>
            </a:lnSpc>
            <a:spcBef>
              <a:spcPct val="0"/>
            </a:spcBef>
            <a:spcAft>
              <a:spcPct val="15000"/>
            </a:spcAft>
            <a:buChar char="•"/>
          </a:pPr>
          <a:r>
            <a:rPr lang="en-GB" sz="800" b="1" kern="1200" dirty="0">
              <a:latin typeface="Times New Roman" panose="02020603050405020304" pitchFamily="18" charset="0"/>
              <a:cs typeface="Times New Roman" panose="02020603050405020304" pitchFamily="18" charset="0"/>
            </a:rPr>
            <a:t>Vertical alignment</a:t>
          </a:r>
        </a:p>
        <a:p>
          <a:pPr marL="57150" lvl="1" indent="-57150" algn="l" defTabSz="355600" rtl="0">
            <a:lnSpc>
              <a:spcPct val="90000"/>
            </a:lnSpc>
            <a:spcBef>
              <a:spcPct val="0"/>
            </a:spcBef>
            <a:spcAft>
              <a:spcPct val="15000"/>
            </a:spcAft>
            <a:buChar char="•"/>
          </a:pPr>
          <a:r>
            <a:rPr lang="en-GB" sz="800" b="1" kern="1200" dirty="0">
              <a:latin typeface="Times New Roman" panose="02020603050405020304" pitchFamily="18" charset="0"/>
              <a:cs typeface="Times New Roman" panose="02020603050405020304" pitchFamily="18" charset="0"/>
            </a:rPr>
            <a:t>Major cross section elements</a:t>
          </a:r>
        </a:p>
        <a:p>
          <a:pPr marL="57150" lvl="1" indent="-57150" algn="l" defTabSz="355600" rtl="0">
            <a:lnSpc>
              <a:spcPct val="90000"/>
            </a:lnSpc>
            <a:spcBef>
              <a:spcPct val="0"/>
            </a:spcBef>
            <a:spcAft>
              <a:spcPct val="15000"/>
            </a:spcAft>
            <a:buChar char="•"/>
          </a:pPr>
          <a:r>
            <a:rPr lang="en-GB" sz="800" b="1" kern="1200" dirty="0">
              <a:latin typeface="Times New Roman" panose="02020603050405020304" pitchFamily="18" charset="0"/>
              <a:cs typeface="Times New Roman" panose="02020603050405020304" pitchFamily="18" charset="0"/>
            </a:rPr>
            <a:t>Other intersection elements </a:t>
          </a:r>
        </a:p>
      </dsp:txBody>
      <dsp:txXfrm>
        <a:off x="2417795" y="3166330"/>
        <a:ext cx="2057251" cy="1642013"/>
      </dsp:txXfrm>
    </dsp:sp>
    <dsp:sp modelId="{6E8B2878-0CE4-411B-8219-6C07AD5AF067}">
      <dsp:nvSpPr>
        <dsp:cNvPr id="0" name=""/>
        <dsp:cNvSpPr/>
      </dsp:nvSpPr>
      <dsp:spPr>
        <a:xfrm>
          <a:off x="2516484" y="4661816"/>
          <a:ext cx="1859872" cy="596993"/>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30480" tIns="0" rIns="10160" bIns="0" numCol="1" spcCol="1270" anchor="ctr" anchorCtr="0">
          <a:noAutofit/>
        </a:bodyPr>
        <a:lstStyle/>
        <a:p>
          <a:pPr marL="0" lvl="0" indent="0" algn="l" defTabSz="355600" rtl="0">
            <a:lnSpc>
              <a:spcPct val="90000"/>
            </a:lnSpc>
            <a:spcBef>
              <a:spcPct val="0"/>
            </a:spcBef>
            <a:spcAft>
              <a:spcPct val="35000"/>
            </a:spcAft>
            <a:buNone/>
          </a:pPr>
          <a:r>
            <a:rPr lang="en-GB" sz="800" b="1" kern="1200" dirty="0">
              <a:latin typeface="Times New Roman" panose="02020603050405020304" pitchFamily="18" charset="0"/>
              <a:cs typeface="Times New Roman" panose="02020603050405020304" pitchFamily="18" charset="0"/>
            </a:rPr>
            <a:t>Highway Design Elements: </a:t>
          </a:r>
        </a:p>
      </dsp:txBody>
      <dsp:txXfrm>
        <a:off x="2516484" y="4661816"/>
        <a:ext cx="1309769" cy="596993"/>
      </dsp:txXfrm>
    </dsp:sp>
    <dsp:sp modelId="{968E282D-0B34-4DAC-9ADB-4CD0D5FB91D6}">
      <dsp:nvSpPr>
        <dsp:cNvPr id="0" name=""/>
        <dsp:cNvSpPr/>
      </dsp:nvSpPr>
      <dsp:spPr>
        <a:xfrm>
          <a:off x="3878866" y="4756643"/>
          <a:ext cx="650955" cy="650955"/>
        </a:xfrm>
        <a:prstGeom prst="ellipse">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AA5A48-2A57-4638-A86E-66705079E34B}">
      <dsp:nvSpPr>
        <dsp:cNvPr id="0" name=""/>
        <dsp:cNvSpPr/>
      </dsp:nvSpPr>
      <dsp:spPr>
        <a:xfrm>
          <a:off x="4691092" y="3098770"/>
          <a:ext cx="2275201" cy="1794061"/>
        </a:xfrm>
        <a:prstGeom prst="round2SameRect">
          <a:avLst>
            <a:gd name="adj1" fmla="val 8000"/>
            <a:gd name="adj2" fmla="val 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30480" rIns="10160" bIns="10160" numCol="1" spcCol="1270" anchor="t" anchorCtr="0">
          <a:noAutofit/>
        </a:bodyPr>
        <a:lstStyle/>
        <a:p>
          <a:pPr marL="57150" lvl="1" indent="-57150" algn="l" defTabSz="355600" rtl="0">
            <a:lnSpc>
              <a:spcPct val="90000"/>
            </a:lnSpc>
            <a:spcBef>
              <a:spcPct val="0"/>
            </a:spcBef>
            <a:spcAft>
              <a:spcPct val="15000"/>
            </a:spcAft>
            <a:buChar char="•"/>
          </a:pPr>
          <a:r>
            <a:rPr lang="en-GB" sz="800" b="1" kern="1200" dirty="0">
              <a:latin typeface="Times New Roman" panose="02020603050405020304" pitchFamily="18" charset="0"/>
              <a:cs typeface="Times New Roman" panose="02020603050405020304" pitchFamily="18" charset="0"/>
            </a:rPr>
            <a:t>Types of pavements: </a:t>
          </a:r>
        </a:p>
        <a:p>
          <a:pPr marL="114300" lvl="2" indent="-57150" algn="l" defTabSz="355600" rtl="0">
            <a:lnSpc>
              <a:spcPct val="90000"/>
            </a:lnSpc>
            <a:spcBef>
              <a:spcPct val="0"/>
            </a:spcBef>
            <a:spcAft>
              <a:spcPct val="15000"/>
            </a:spcAft>
            <a:buChar char="•"/>
          </a:pPr>
          <a:r>
            <a:rPr lang="en-GB" sz="800" b="1" kern="1200" dirty="0">
              <a:latin typeface="Times New Roman" panose="02020603050405020304" pitchFamily="18" charset="0"/>
              <a:cs typeface="Times New Roman" panose="02020603050405020304" pitchFamily="18" charset="0"/>
            </a:rPr>
            <a:t>flexible pavements</a:t>
          </a:r>
        </a:p>
        <a:p>
          <a:pPr marL="114300" lvl="2" indent="-57150" algn="l" defTabSz="355600" rtl="0">
            <a:lnSpc>
              <a:spcPct val="90000"/>
            </a:lnSpc>
            <a:spcBef>
              <a:spcPct val="0"/>
            </a:spcBef>
            <a:spcAft>
              <a:spcPct val="15000"/>
            </a:spcAft>
            <a:buChar char="•"/>
          </a:pPr>
          <a:r>
            <a:rPr lang="en-GB" sz="800" b="1" kern="1200" dirty="0">
              <a:latin typeface="Times New Roman" panose="02020603050405020304" pitchFamily="18" charset="0"/>
              <a:cs typeface="Times New Roman" panose="02020603050405020304" pitchFamily="18" charset="0"/>
            </a:rPr>
            <a:t>rigid pavements </a:t>
          </a:r>
        </a:p>
        <a:p>
          <a:pPr marL="57150" lvl="1" indent="-57150" algn="l" defTabSz="355600" rtl="0">
            <a:lnSpc>
              <a:spcPct val="90000"/>
            </a:lnSpc>
            <a:spcBef>
              <a:spcPct val="0"/>
            </a:spcBef>
            <a:spcAft>
              <a:spcPct val="15000"/>
            </a:spcAft>
            <a:buChar char="•"/>
          </a:pPr>
          <a:r>
            <a:rPr lang="en-GB" sz="800" b="1" kern="1200" dirty="0">
              <a:latin typeface="Times New Roman" panose="02020603050405020304" pitchFamily="18" charset="0"/>
              <a:cs typeface="Times New Roman" panose="02020603050405020304" pitchFamily="18" charset="0"/>
            </a:rPr>
            <a:t>Structure of pavements. </a:t>
          </a:r>
        </a:p>
        <a:p>
          <a:pPr marL="57150" lvl="1" indent="-57150" algn="l" defTabSz="355600" rtl="0">
            <a:lnSpc>
              <a:spcPct val="90000"/>
            </a:lnSpc>
            <a:spcBef>
              <a:spcPct val="0"/>
            </a:spcBef>
            <a:spcAft>
              <a:spcPct val="15000"/>
            </a:spcAft>
            <a:buChar char="•"/>
          </a:pPr>
          <a:r>
            <a:rPr lang="en-GB" sz="800" b="1" kern="1200" dirty="0">
              <a:latin typeface="Times New Roman" panose="02020603050405020304" pitchFamily="18" charset="0"/>
              <a:cs typeface="Times New Roman" panose="02020603050405020304" pitchFamily="18" charset="0"/>
            </a:rPr>
            <a:t>Pavement design methods </a:t>
          </a:r>
        </a:p>
        <a:p>
          <a:pPr marL="57150" lvl="1" indent="-57150" algn="l" defTabSz="355600" rtl="0">
            <a:lnSpc>
              <a:spcPct val="90000"/>
            </a:lnSpc>
            <a:spcBef>
              <a:spcPct val="0"/>
            </a:spcBef>
            <a:spcAft>
              <a:spcPct val="15000"/>
            </a:spcAft>
            <a:buChar char="•"/>
          </a:pPr>
          <a:r>
            <a:rPr lang="en-GB" sz="800" b="1" kern="1200" dirty="0">
              <a:latin typeface="Times New Roman" panose="02020603050405020304" pitchFamily="18" charset="0"/>
              <a:cs typeface="Times New Roman" panose="02020603050405020304" pitchFamily="18" charset="0"/>
            </a:rPr>
            <a:t>Pavement maintenance </a:t>
          </a:r>
        </a:p>
      </dsp:txBody>
      <dsp:txXfrm>
        <a:off x="4733129" y="3140807"/>
        <a:ext cx="2191127" cy="1752024"/>
      </dsp:txXfrm>
    </dsp:sp>
    <dsp:sp modelId="{0C835872-A467-4BB3-8F64-AA8373CE39E1}">
      <dsp:nvSpPr>
        <dsp:cNvPr id="0" name=""/>
        <dsp:cNvSpPr/>
      </dsp:nvSpPr>
      <dsp:spPr>
        <a:xfrm>
          <a:off x="4898756" y="4689979"/>
          <a:ext cx="1859872" cy="596993"/>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30480" tIns="0" rIns="10160" bIns="0" numCol="1" spcCol="1270" anchor="ctr" anchorCtr="0">
          <a:noAutofit/>
        </a:bodyPr>
        <a:lstStyle/>
        <a:p>
          <a:pPr marL="0" lvl="0" indent="0" algn="l" defTabSz="355600" rtl="0">
            <a:lnSpc>
              <a:spcPct val="90000"/>
            </a:lnSpc>
            <a:spcBef>
              <a:spcPct val="0"/>
            </a:spcBef>
            <a:spcAft>
              <a:spcPct val="35000"/>
            </a:spcAft>
            <a:buNone/>
          </a:pPr>
          <a:r>
            <a:rPr lang="en-GB" sz="800" b="1" kern="1200" dirty="0">
              <a:latin typeface="Times New Roman" panose="02020603050405020304" pitchFamily="18" charset="0"/>
              <a:cs typeface="Times New Roman" panose="02020603050405020304" pitchFamily="18" charset="0"/>
            </a:rPr>
            <a:t>Pavements: </a:t>
          </a:r>
        </a:p>
      </dsp:txBody>
      <dsp:txXfrm>
        <a:off x="4898756" y="4689979"/>
        <a:ext cx="1309769" cy="596993"/>
      </dsp:txXfrm>
    </dsp:sp>
    <dsp:sp modelId="{F5820B67-4358-4823-A582-AADBD9817224}">
      <dsp:nvSpPr>
        <dsp:cNvPr id="0" name=""/>
        <dsp:cNvSpPr/>
      </dsp:nvSpPr>
      <dsp:spPr>
        <a:xfrm>
          <a:off x="6261139" y="4784806"/>
          <a:ext cx="650955" cy="650955"/>
        </a:xfrm>
        <a:prstGeom prst="ellipse">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814576A-A072-4CA7-AC09-9575C54C5BC3}">
      <dsp:nvSpPr>
        <dsp:cNvPr id="0" name=""/>
        <dsp:cNvSpPr/>
      </dsp:nvSpPr>
      <dsp:spPr>
        <a:xfrm>
          <a:off x="7127563" y="2554694"/>
          <a:ext cx="1859872" cy="3425143"/>
        </a:xfrm>
        <a:prstGeom prst="round2SameRect">
          <a:avLst>
            <a:gd name="adj1" fmla="val 8000"/>
            <a:gd name="adj2" fmla="val 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160" tIns="30480" rIns="10160" bIns="10160" numCol="1" spcCol="1270" anchor="t" anchorCtr="0">
          <a:noAutofit/>
        </a:bodyPr>
        <a:lstStyle/>
        <a:p>
          <a:pPr marL="57150" lvl="1" indent="-57150" algn="l" defTabSz="355600" rtl="0">
            <a:lnSpc>
              <a:spcPct val="90000"/>
            </a:lnSpc>
            <a:spcBef>
              <a:spcPct val="0"/>
            </a:spcBef>
            <a:spcAft>
              <a:spcPct val="15000"/>
            </a:spcAft>
            <a:buChar char="•"/>
          </a:pPr>
          <a:r>
            <a:rPr lang="en-GB" sz="800" b="1" kern="1200" dirty="0">
              <a:latin typeface="Times New Roman" panose="02020603050405020304" pitchFamily="18" charset="0"/>
              <a:cs typeface="Times New Roman" panose="02020603050405020304" pitchFamily="18" charset="0"/>
            </a:rPr>
            <a:t>Soil Engineering for Highway Design</a:t>
          </a:r>
        </a:p>
        <a:p>
          <a:pPr marL="114300" lvl="2" indent="-57150" algn="l" defTabSz="355600" rtl="0">
            <a:lnSpc>
              <a:spcPct val="90000"/>
            </a:lnSpc>
            <a:spcBef>
              <a:spcPct val="0"/>
            </a:spcBef>
            <a:spcAft>
              <a:spcPct val="15000"/>
            </a:spcAft>
            <a:buChar char="•"/>
          </a:pPr>
          <a:r>
            <a:rPr lang="en-US" sz="800" b="1" kern="1200" dirty="0">
              <a:latin typeface="Times New Roman" panose="02020603050405020304" pitchFamily="18" charset="0"/>
              <a:cs typeface="Times New Roman" panose="02020603050405020304" pitchFamily="18" charset="0"/>
            </a:rPr>
            <a:t>Soil Characteristics</a:t>
          </a:r>
          <a:endParaRPr lang="en-GB" sz="800" b="1" kern="1200" dirty="0">
            <a:latin typeface="Times New Roman" panose="02020603050405020304" pitchFamily="18" charset="0"/>
            <a:cs typeface="Times New Roman" panose="02020603050405020304" pitchFamily="18" charset="0"/>
          </a:endParaRPr>
        </a:p>
        <a:p>
          <a:pPr marL="114300" lvl="2" indent="-57150" algn="l" defTabSz="355600" rtl="0">
            <a:lnSpc>
              <a:spcPct val="90000"/>
            </a:lnSpc>
            <a:spcBef>
              <a:spcPct val="0"/>
            </a:spcBef>
            <a:spcAft>
              <a:spcPct val="15000"/>
            </a:spcAft>
            <a:buChar char="•"/>
          </a:pPr>
          <a:r>
            <a:rPr lang="en-GB" sz="800" b="1" kern="1200" dirty="0">
              <a:latin typeface="Times New Roman" panose="02020603050405020304" pitchFamily="18" charset="0"/>
              <a:cs typeface="Times New Roman" panose="02020603050405020304" pitchFamily="18" charset="0"/>
            </a:rPr>
            <a:t>Basic Engineering Properties of Soils</a:t>
          </a:r>
          <a:endParaRPr lang="en-US" sz="800" b="1" kern="1200" dirty="0">
            <a:latin typeface="Times New Roman" panose="02020603050405020304" pitchFamily="18" charset="0"/>
            <a:cs typeface="Times New Roman" panose="02020603050405020304" pitchFamily="18" charset="0"/>
          </a:endParaRPr>
        </a:p>
        <a:p>
          <a:pPr marL="114300" lvl="2" indent="-57150" algn="l" defTabSz="355600" rtl="0">
            <a:lnSpc>
              <a:spcPct val="90000"/>
            </a:lnSpc>
            <a:spcBef>
              <a:spcPct val="0"/>
            </a:spcBef>
            <a:spcAft>
              <a:spcPct val="15000"/>
            </a:spcAft>
            <a:buChar char="•"/>
          </a:pPr>
          <a:r>
            <a:rPr lang="en-GB" sz="800" b="1" kern="1200" dirty="0">
              <a:latin typeface="Times New Roman" panose="02020603050405020304" pitchFamily="18" charset="0"/>
              <a:cs typeface="Times New Roman" panose="02020603050405020304" pitchFamily="18" charset="0"/>
            </a:rPr>
            <a:t>Classification of Soils for Highway Use</a:t>
          </a:r>
          <a:endParaRPr lang="en-US" sz="800" b="1" kern="1200" dirty="0">
            <a:latin typeface="Times New Roman" panose="02020603050405020304" pitchFamily="18" charset="0"/>
            <a:cs typeface="Times New Roman" panose="02020603050405020304" pitchFamily="18" charset="0"/>
          </a:endParaRPr>
        </a:p>
        <a:p>
          <a:pPr marL="114300" lvl="2" indent="-57150" algn="l" defTabSz="355600" rtl="0">
            <a:lnSpc>
              <a:spcPct val="90000"/>
            </a:lnSpc>
            <a:spcBef>
              <a:spcPct val="0"/>
            </a:spcBef>
            <a:spcAft>
              <a:spcPct val="15000"/>
            </a:spcAft>
            <a:buChar char="•"/>
          </a:pPr>
          <a:r>
            <a:rPr lang="en-GB" sz="800" b="1" kern="1200" dirty="0">
              <a:latin typeface="Times New Roman" panose="02020603050405020304" pitchFamily="18" charset="0"/>
              <a:cs typeface="Times New Roman" panose="02020603050405020304" pitchFamily="18" charset="0"/>
            </a:rPr>
            <a:t>Soil Surveys for Highway Construction</a:t>
          </a:r>
          <a:endParaRPr lang="en-US" sz="800" b="1" kern="1200" dirty="0">
            <a:latin typeface="Times New Roman" panose="02020603050405020304" pitchFamily="18" charset="0"/>
            <a:cs typeface="Times New Roman" panose="02020603050405020304" pitchFamily="18" charset="0"/>
          </a:endParaRPr>
        </a:p>
        <a:p>
          <a:pPr marL="114300" lvl="2" indent="-57150" algn="l" defTabSz="355600" rtl="0">
            <a:lnSpc>
              <a:spcPct val="90000"/>
            </a:lnSpc>
            <a:spcBef>
              <a:spcPct val="0"/>
            </a:spcBef>
            <a:spcAft>
              <a:spcPct val="15000"/>
            </a:spcAft>
            <a:buChar char="•"/>
          </a:pPr>
          <a:r>
            <a:rPr lang="en-US" sz="800" b="1" kern="1200" dirty="0">
              <a:latin typeface="Times New Roman" panose="02020603050405020304" pitchFamily="18" charset="0"/>
              <a:cs typeface="Times New Roman" panose="02020603050405020304" pitchFamily="18" charset="0"/>
            </a:rPr>
            <a:t>Soil Compaction</a:t>
          </a:r>
        </a:p>
        <a:p>
          <a:pPr marL="114300" lvl="2" indent="-57150" algn="l" defTabSz="355600" rtl="0">
            <a:lnSpc>
              <a:spcPct val="90000"/>
            </a:lnSpc>
            <a:spcBef>
              <a:spcPct val="0"/>
            </a:spcBef>
            <a:spcAft>
              <a:spcPct val="15000"/>
            </a:spcAft>
            <a:buChar char="•"/>
          </a:pPr>
          <a:r>
            <a:rPr lang="en-GB" sz="800" b="1" kern="1200" dirty="0">
              <a:latin typeface="Times New Roman" panose="02020603050405020304" pitchFamily="18" charset="0"/>
              <a:cs typeface="Times New Roman" panose="02020603050405020304" pitchFamily="18" charset="0"/>
            </a:rPr>
            <a:t>Special Soil Tests for Pavement Design</a:t>
          </a:r>
          <a:endParaRPr lang="en-US" sz="800" b="1" kern="1200" dirty="0">
            <a:latin typeface="Times New Roman" panose="02020603050405020304" pitchFamily="18" charset="0"/>
            <a:cs typeface="Times New Roman" panose="02020603050405020304" pitchFamily="18" charset="0"/>
          </a:endParaRPr>
        </a:p>
        <a:p>
          <a:pPr marL="114300" lvl="2" indent="-57150" algn="l" defTabSz="355600" rtl="0">
            <a:lnSpc>
              <a:spcPct val="90000"/>
            </a:lnSpc>
            <a:spcBef>
              <a:spcPct val="0"/>
            </a:spcBef>
            <a:spcAft>
              <a:spcPct val="15000"/>
            </a:spcAft>
            <a:buChar char="•"/>
          </a:pPr>
          <a:r>
            <a:rPr lang="en-US" sz="800" b="1" kern="1200" dirty="0">
              <a:latin typeface="Times New Roman" panose="02020603050405020304" pitchFamily="18" charset="0"/>
              <a:cs typeface="Times New Roman" panose="02020603050405020304" pitchFamily="18" charset="0"/>
            </a:rPr>
            <a:t>Frost Action in Soils</a:t>
          </a:r>
        </a:p>
        <a:p>
          <a:pPr marL="57150" lvl="1" indent="-57150" algn="l" defTabSz="355600" rtl="0">
            <a:lnSpc>
              <a:spcPct val="90000"/>
            </a:lnSpc>
            <a:spcBef>
              <a:spcPct val="0"/>
            </a:spcBef>
            <a:spcAft>
              <a:spcPct val="15000"/>
            </a:spcAft>
            <a:buChar char="•"/>
          </a:pPr>
          <a:r>
            <a:rPr lang="en-US" sz="800" b="1" kern="1200" dirty="0">
              <a:latin typeface="Times New Roman" panose="02020603050405020304" pitchFamily="18" charset="0"/>
              <a:cs typeface="Times New Roman" panose="02020603050405020304" pitchFamily="18" charset="0"/>
            </a:rPr>
            <a:t>Bituminous Materials</a:t>
          </a:r>
          <a:endParaRPr lang="en-GB" sz="800" b="1" kern="1200" dirty="0">
            <a:latin typeface="Times New Roman" panose="02020603050405020304" pitchFamily="18" charset="0"/>
            <a:cs typeface="Times New Roman" panose="02020603050405020304" pitchFamily="18" charset="0"/>
          </a:endParaRPr>
        </a:p>
        <a:p>
          <a:pPr marL="114300" lvl="2" indent="-57150" algn="l" defTabSz="355600" rtl="0">
            <a:lnSpc>
              <a:spcPct val="90000"/>
            </a:lnSpc>
            <a:spcBef>
              <a:spcPct val="0"/>
            </a:spcBef>
            <a:spcAft>
              <a:spcPct val="15000"/>
            </a:spcAft>
            <a:buChar char="•"/>
          </a:pPr>
          <a:r>
            <a:rPr lang="en-US" sz="800" b="1" kern="1200" dirty="0">
              <a:latin typeface="Times New Roman" panose="02020603050405020304" pitchFamily="18" charset="0"/>
              <a:cs typeface="Times New Roman" panose="02020603050405020304" pitchFamily="18" charset="0"/>
            </a:rPr>
            <a:t>Sources of Asphalt</a:t>
          </a:r>
          <a:endParaRPr lang="en-GB" sz="800" b="1" kern="1200" dirty="0">
            <a:latin typeface="Times New Roman" panose="02020603050405020304" pitchFamily="18" charset="0"/>
            <a:cs typeface="Times New Roman" panose="02020603050405020304" pitchFamily="18" charset="0"/>
          </a:endParaRPr>
        </a:p>
        <a:p>
          <a:pPr marL="114300" lvl="2" indent="-57150" algn="l" defTabSz="355600" rtl="0">
            <a:lnSpc>
              <a:spcPct val="90000"/>
            </a:lnSpc>
            <a:spcBef>
              <a:spcPct val="0"/>
            </a:spcBef>
            <a:spcAft>
              <a:spcPct val="15000"/>
            </a:spcAft>
            <a:buChar char="•"/>
          </a:pPr>
          <a:r>
            <a:rPr lang="en-GB" sz="800" b="1" kern="1200" dirty="0">
              <a:latin typeface="Times New Roman" panose="02020603050405020304" pitchFamily="18" charset="0"/>
              <a:cs typeface="Times New Roman" panose="02020603050405020304" pitchFamily="18" charset="0"/>
            </a:rPr>
            <a:t>Description and Uses of Bituminous </a:t>
          </a:r>
          <a:r>
            <a:rPr lang="en-US" sz="800" b="1" kern="1200" dirty="0">
              <a:latin typeface="Times New Roman" panose="02020603050405020304" pitchFamily="18" charset="0"/>
              <a:cs typeface="Times New Roman" panose="02020603050405020304" pitchFamily="18" charset="0"/>
            </a:rPr>
            <a:t>Binders</a:t>
          </a:r>
        </a:p>
        <a:p>
          <a:pPr marL="114300" lvl="2" indent="-57150" algn="l" defTabSz="355600" rtl="0">
            <a:lnSpc>
              <a:spcPct val="90000"/>
            </a:lnSpc>
            <a:spcBef>
              <a:spcPct val="0"/>
            </a:spcBef>
            <a:spcAft>
              <a:spcPct val="15000"/>
            </a:spcAft>
            <a:buChar char="•"/>
          </a:pPr>
          <a:r>
            <a:rPr lang="en-US" sz="800" b="1" kern="1200" dirty="0">
              <a:latin typeface="Times New Roman" panose="02020603050405020304" pitchFamily="18" charset="0"/>
              <a:cs typeface="Times New Roman" panose="02020603050405020304" pitchFamily="18" charset="0"/>
            </a:rPr>
            <a:t>Properties of Asphalt Materials</a:t>
          </a:r>
        </a:p>
        <a:p>
          <a:pPr marL="114300" lvl="2" indent="-57150" algn="l" defTabSz="355600" rtl="0">
            <a:lnSpc>
              <a:spcPct val="90000"/>
            </a:lnSpc>
            <a:spcBef>
              <a:spcPct val="0"/>
            </a:spcBef>
            <a:spcAft>
              <a:spcPct val="15000"/>
            </a:spcAft>
            <a:buChar char="•"/>
          </a:pPr>
          <a:r>
            <a:rPr lang="en-US" sz="800" b="1" kern="1200" dirty="0">
              <a:latin typeface="Times New Roman" panose="02020603050405020304" pitchFamily="18" charset="0"/>
              <a:cs typeface="Times New Roman" panose="02020603050405020304" pitchFamily="18" charset="0"/>
            </a:rPr>
            <a:t>Tests for Asphalt Materials</a:t>
          </a:r>
        </a:p>
        <a:p>
          <a:pPr marL="114300" lvl="2" indent="-57150" algn="l" defTabSz="355600" rtl="0">
            <a:lnSpc>
              <a:spcPct val="90000"/>
            </a:lnSpc>
            <a:spcBef>
              <a:spcPct val="0"/>
            </a:spcBef>
            <a:spcAft>
              <a:spcPct val="15000"/>
            </a:spcAft>
            <a:buChar char="•"/>
          </a:pPr>
          <a:r>
            <a:rPr lang="en-US" sz="800" b="1" kern="1200" dirty="0">
              <a:latin typeface="Times New Roman" panose="02020603050405020304" pitchFamily="18" charset="0"/>
              <a:cs typeface="Times New Roman" panose="02020603050405020304" pitchFamily="18" charset="0"/>
            </a:rPr>
            <a:t>Asphalt Mixtures</a:t>
          </a:r>
        </a:p>
        <a:p>
          <a:pPr marL="114300" lvl="2" indent="-57150" algn="l" defTabSz="355600" rtl="0">
            <a:lnSpc>
              <a:spcPct val="90000"/>
            </a:lnSpc>
            <a:spcBef>
              <a:spcPct val="0"/>
            </a:spcBef>
            <a:spcAft>
              <a:spcPct val="15000"/>
            </a:spcAft>
            <a:buChar char="•"/>
          </a:pPr>
          <a:r>
            <a:rPr lang="en-US" sz="800" b="1" kern="1200" dirty="0">
              <a:latin typeface="Times New Roman" panose="02020603050405020304" pitchFamily="18" charset="0"/>
              <a:cs typeface="Times New Roman" panose="02020603050405020304" pitchFamily="18" charset="0"/>
            </a:rPr>
            <a:t>Superpave Systems</a:t>
          </a:r>
        </a:p>
      </dsp:txBody>
      <dsp:txXfrm>
        <a:off x="7171142" y="2598273"/>
        <a:ext cx="1772714" cy="3381564"/>
      </dsp:txXfrm>
    </dsp:sp>
    <dsp:sp modelId="{B9915BDC-3EB9-484A-BD49-AB4A2CF88453}">
      <dsp:nvSpPr>
        <dsp:cNvPr id="0" name=""/>
        <dsp:cNvSpPr/>
      </dsp:nvSpPr>
      <dsp:spPr>
        <a:xfrm>
          <a:off x="7153267" y="5356438"/>
          <a:ext cx="1859872" cy="596993"/>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30480" tIns="0" rIns="10160" bIns="0" numCol="1" spcCol="1270" anchor="ctr" anchorCtr="0">
          <a:noAutofit/>
        </a:bodyPr>
        <a:lstStyle/>
        <a:p>
          <a:pPr marL="0" lvl="0" indent="0" algn="l" defTabSz="355600" rtl="0">
            <a:lnSpc>
              <a:spcPct val="90000"/>
            </a:lnSpc>
            <a:spcBef>
              <a:spcPct val="0"/>
            </a:spcBef>
            <a:spcAft>
              <a:spcPct val="35000"/>
            </a:spcAft>
            <a:buNone/>
          </a:pPr>
          <a:r>
            <a:rPr lang="en-GB" sz="800" b="1" kern="1200" dirty="0">
              <a:latin typeface="Times New Roman" panose="02020603050405020304" pitchFamily="18" charset="0"/>
              <a:cs typeface="Times New Roman" panose="02020603050405020304" pitchFamily="18" charset="0"/>
            </a:rPr>
            <a:t>Highway construction materials</a:t>
          </a:r>
        </a:p>
      </dsp:txBody>
      <dsp:txXfrm>
        <a:off x="7153267" y="5356438"/>
        <a:ext cx="1309769" cy="596993"/>
      </dsp:txXfrm>
    </dsp:sp>
    <dsp:sp modelId="{0A48B4F1-C9E1-4D99-8B0D-90B5275ED355}">
      <dsp:nvSpPr>
        <dsp:cNvPr id="0" name=""/>
        <dsp:cNvSpPr/>
      </dsp:nvSpPr>
      <dsp:spPr>
        <a:xfrm>
          <a:off x="8384114" y="5427033"/>
          <a:ext cx="650955" cy="650955"/>
        </a:xfrm>
        <a:prstGeom prst="ellipse">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bList2#1">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1"/>
            <a:ext cx="2971800" cy="458788"/>
          </a:xfrm>
          <a:prstGeom prst="rect">
            <a:avLst/>
          </a:prstGeom>
        </p:spPr>
        <p:txBody>
          <a:bodyPr vert="horz" lIns="91440" tIns="45720" rIns="91440" bIns="45720" rtlCol="0"/>
          <a:lstStyle>
            <a:lvl1pPr algn="r">
              <a:defRPr sz="1200"/>
            </a:lvl1pPr>
          </a:lstStyle>
          <a:p>
            <a:fld id="{01F6CCAC-082C-4082-86E1-508ACCD20594}" type="datetimeFigureOut">
              <a:rPr lang="en-GB" smtClean="0"/>
              <a:pPr/>
              <a:t>18/02/2018</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9D57604-4AD8-4448-997F-48A600023834}" type="slidenum">
              <a:rPr lang="en-GB" smtClean="0"/>
              <a:pPr/>
              <a:t>‹#›</a:t>
            </a:fld>
            <a:endParaRPr lang="en-GB"/>
          </a:p>
        </p:txBody>
      </p:sp>
    </p:spTree>
    <p:extLst>
      <p:ext uri="{BB962C8B-B14F-4D97-AF65-F5344CB8AC3E}">
        <p14:creationId xmlns:p14="http://schemas.microsoft.com/office/powerpoint/2010/main" val="281903918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3091662-8497-4634-A562-CF34B14F2567}" type="datetimeFigureOut">
              <a:rPr lang="en-US" smtClean="0"/>
              <a:pPr/>
              <a:t>2/18/2018</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6F5B0AF-8EE4-4551-91D4-297E60C92BBB}"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movements of people and goods, which is the basis of transportation, always has been undertaken to accomplish those basic objectives or tasks that require transfer from one location to another.</a:t>
            </a:r>
          </a:p>
          <a:p>
            <a:endParaRPr lang="en-GB" dirty="0"/>
          </a:p>
          <a:p>
            <a:r>
              <a:rPr lang="en-GB" dirty="0"/>
              <a:t>For example, a farmer must transport produce to market, a doctor must see a patient in the office or in the hospital, and a salesman must visit clients located throughout a territory. Every day, millions of people leave their homes and travel to a workplace — be it a factory, office, classroom, or distant city.</a:t>
            </a:r>
            <a:endParaRPr lang="en-GB" dirty="0">
              <a:latin typeface="RotisSemiSans"/>
            </a:endParaRPr>
          </a:p>
          <a:p>
            <a:endParaRPr lang="en-GB" dirty="0"/>
          </a:p>
        </p:txBody>
      </p:sp>
      <p:sp>
        <p:nvSpPr>
          <p:cNvPr id="4" name="Slide Number Placeholder 3"/>
          <p:cNvSpPr>
            <a:spLocks noGrp="1"/>
          </p:cNvSpPr>
          <p:nvPr>
            <p:ph type="sldNum" sz="quarter" idx="10"/>
          </p:nvPr>
        </p:nvSpPr>
        <p:spPr/>
        <p:txBody>
          <a:bodyPr/>
          <a:lstStyle/>
          <a:p>
            <a:fld id="{86F5B0AF-8EE4-4551-91D4-297E60C92BBB}" type="slidenum">
              <a:rPr lang="en-GB" smtClean="0"/>
              <a:pPr/>
              <a:t>4</a:t>
            </a:fld>
            <a:endParaRPr lang="en-GB" dirty="0"/>
          </a:p>
        </p:txBody>
      </p:sp>
    </p:spTree>
    <p:extLst>
      <p:ext uri="{BB962C8B-B14F-4D97-AF65-F5344CB8AC3E}">
        <p14:creationId xmlns:p14="http://schemas.microsoft.com/office/powerpoint/2010/main" val="12208056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6F5B0AF-8EE4-4551-91D4-297E60C92BBB}" type="slidenum">
              <a:rPr lang="en-GB" smtClean="0"/>
              <a:pPr/>
              <a:t>7</a:t>
            </a:fld>
            <a:endParaRPr lang="en-GB"/>
          </a:p>
        </p:txBody>
      </p:sp>
    </p:spTree>
    <p:extLst>
      <p:ext uri="{BB962C8B-B14F-4D97-AF65-F5344CB8AC3E}">
        <p14:creationId xmlns:p14="http://schemas.microsoft.com/office/powerpoint/2010/main" val="33016007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42910" y="928670"/>
            <a:ext cx="8229600" cy="1143000"/>
          </a:xfrm>
        </p:spPr>
        <p:txBody>
          <a:bodyPr/>
          <a:lstStyle/>
          <a:p>
            <a:r>
              <a:rPr lang="en-US" dirty="0"/>
              <a:t>Click to edit Master title style</a:t>
            </a:r>
            <a:endParaRPr lang="en-GB" dirty="0"/>
          </a:p>
        </p:txBody>
      </p:sp>
      <p:sp>
        <p:nvSpPr>
          <p:cNvPr id="14" name="Text Placeholder 13"/>
          <p:cNvSpPr>
            <a:spLocks noGrp="1"/>
          </p:cNvSpPr>
          <p:nvPr>
            <p:ph type="body" sz="quarter" idx="13"/>
          </p:nvPr>
        </p:nvSpPr>
        <p:spPr>
          <a:xfrm>
            <a:off x="1214438" y="2714620"/>
            <a:ext cx="7286625" cy="3071818"/>
          </a:xfrm>
        </p:spPr>
        <p:txBody>
          <a:bodyPr/>
          <a:lstStyle>
            <a:lvl2pPr>
              <a:buFont typeface="Wingdings" pitchFamily="2" charset="2"/>
              <a:buChar char="q"/>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D0F0200F-DDEB-4397-87AD-8F830B9230A2}" type="datetimeFigureOut">
              <a:rPr lang="en-US" smtClean="0"/>
              <a:pPr/>
              <a:t>2/18/2018</a:t>
            </a:fld>
            <a:endParaRPr lang="en-GB"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GB"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29614310-5C9D-4FF9-8B0F-14245A816E59}" type="slidenum">
              <a:rPr lang="en-GB" smtClean="0"/>
              <a:pPr/>
              <a:t>‹#›</a:t>
            </a:fld>
            <a:endParaRPr lang="en-GB"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endParaRPr lang="en-GB"/>
          </a:p>
        </p:txBody>
      </p:sp>
      <p:sp>
        <p:nvSpPr>
          <p:cNvPr id="3" name="ClipArt Placeholder 2"/>
          <p:cNvSpPr>
            <a:spLocks noGrp="1"/>
          </p:cNvSpPr>
          <p:nvPr>
            <p:ph type="clipArt" sz="half" idx="1"/>
          </p:nvPr>
        </p:nvSpPr>
        <p:spPr>
          <a:xfrm>
            <a:off x="457200" y="1600200"/>
            <a:ext cx="4038600" cy="4525963"/>
          </a:xfrm>
        </p:spPr>
        <p:txBody>
          <a:bodyPr/>
          <a:lstStyle/>
          <a:p>
            <a:endParaRPr lang="en-GB"/>
          </a:p>
        </p:txBody>
      </p:sp>
      <p:sp>
        <p:nvSpPr>
          <p:cNvPr id="4" name="Text Placeholder 3"/>
          <p:cNvSpPr>
            <a:spLocks noGrp="1"/>
          </p:cNvSpPr>
          <p:nvPr>
            <p:ph type="body"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a:xfrm>
            <a:off x="457200" y="6245225"/>
            <a:ext cx="2133600" cy="476250"/>
          </a:xfrm>
          <a:prstGeom prst="rect">
            <a:avLst/>
          </a:prstGeom>
        </p:spPr>
        <p:txBody>
          <a:bodyPr/>
          <a:lstStyle>
            <a:lvl1pPr>
              <a:defRPr/>
            </a:lvl1pPr>
          </a:lstStyle>
          <a:p>
            <a:endParaRPr lang="en-US"/>
          </a:p>
        </p:txBody>
      </p:sp>
      <p:sp>
        <p:nvSpPr>
          <p:cNvPr id="6" name="Footer Placeholder 5"/>
          <p:cNvSpPr>
            <a:spLocks noGrp="1"/>
          </p:cNvSpPr>
          <p:nvPr>
            <p:ph type="ftr" sz="quarter" idx="11"/>
          </p:nvPr>
        </p:nvSpPr>
        <p:spPr>
          <a:xfrm>
            <a:off x="3124200" y="6245225"/>
            <a:ext cx="2895600" cy="476250"/>
          </a:xfrm>
          <a:prstGeom prst="rect">
            <a:avLst/>
          </a:prstGeom>
        </p:spPr>
        <p:txBody>
          <a:bodyPr/>
          <a:lstStyle>
            <a:lvl1pPr>
              <a:defRPr/>
            </a:lvl1pPr>
          </a:lstStyle>
          <a:p>
            <a:r>
              <a:rPr lang="en-US"/>
              <a:t>Dr. Lina Shbeeb</a:t>
            </a:r>
          </a:p>
        </p:txBody>
      </p:sp>
      <p:sp>
        <p:nvSpPr>
          <p:cNvPr id="7" name="Slide Number Placeholder 6"/>
          <p:cNvSpPr>
            <a:spLocks noGrp="1"/>
          </p:cNvSpPr>
          <p:nvPr>
            <p:ph type="sldNum" sz="quarter" idx="12"/>
          </p:nvPr>
        </p:nvSpPr>
        <p:spPr>
          <a:xfrm>
            <a:off x="6553200" y="6245225"/>
            <a:ext cx="2133600" cy="476250"/>
          </a:xfrm>
          <a:prstGeom prst="rect">
            <a:avLst/>
          </a:prstGeom>
        </p:spPr>
        <p:txBody>
          <a:bodyPr/>
          <a:lstStyle>
            <a:lvl1pPr>
              <a:defRPr/>
            </a:lvl1pPr>
          </a:lstStyle>
          <a:p>
            <a:fld id="{5999CAF0-99CD-4774-BA48-45C16D1D7FF9}" type="slidenum">
              <a:rPr lang="ar-SA"/>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endParaRPr lang="en-GB"/>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a:xfrm>
            <a:off x="457200" y="6245225"/>
            <a:ext cx="2133600" cy="476250"/>
          </a:xfrm>
          <a:prstGeom prst="rect">
            <a:avLst/>
          </a:prstGeom>
        </p:spPr>
        <p:txBody>
          <a:bodyPr/>
          <a:lstStyle>
            <a:lvl1pPr>
              <a:defRPr/>
            </a:lvl1pPr>
          </a:lstStyle>
          <a:p>
            <a:endParaRPr lang="en-US"/>
          </a:p>
        </p:txBody>
      </p:sp>
      <p:sp>
        <p:nvSpPr>
          <p:cNvPr id="6" name="Footer Placeholder 5"/>
          <p:cNvSpPr>
            <a:spLocks noGrp="1"/>
          </p:cNvSpPr>
          <p:nvPr>
            <p:ph type="ftr" sz="quarter" idx="11"/>
          </p:nvPr>
        </p:nvSpPr>
        <p:spPr>
          <a:xfrm>
            <a:off x="3124200" y="6245225"/>
            <a:ext cx="2895600" cy="476250"/>
          </a:xfrm>
          <a:prstGeom prst="rect">
            <a:avLst/>
          </a:prstGeom>
        </p:spPr>
        <p:txBody>
          <a:bodyPr/>
          <a:lstStyle>
            <a:lvl1pPr>
              <a:defRPr/>
            </a:lvl1pPr>
          </a:lstStyle>
          <a:p>
            <a:r>
              <a:rPr lang="en-US"/>
              <a:t>Dr. Lina Shbeeb</a:t>
            </a:r>
          </a:p>
        </p:txBody>
      </p:sp>
      <p:sp>
        <p:nvSpPr>
          <p:cNvPr id="7" name="Slide Number Placeholder 6"/>
          <p:cNvSpPr>
            <a:spLocks noGrp="1"/>
          </p:cNvSpPr>
          <p:nvPr>
            <p:ph type="sldNum" sz="quarter" idx="12"/>
          </p:nvPr>
        </p:nvSpPr>
        <p:spPr>
          <a:xfrm>
            <a:off x="6553200" y="6245225"/>
            <a:ext cx="2133600" cy="476250"/>
          </a:xfrm>
          <a:prstGeom prst="rect">
            <a:avLst/>
          </a:prstGeom>
        </p:spPr>
        <p:txBody>
          <a:bodyPr/>
          <a:lstStyle>
            <a:lvl1pPr>
              <a:defRPr/>
            </a:lvl1pPr>
          </a:lstStyle>
          <a:p>
            <a:fld id="{7090ABB3-AC2D-44D9-86B9-20A4B6EDBD20}" type="slidenum">
              <a:rPr lang="ar-SA"/>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dirty="0"/>
              <a:t>Click to edit Master title style</a:t>
            </a:r>
            <a:endParaRPr lang="en-GB"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D0F0200F-DDEB-4397-87AD-8F830B9230A2}" type="datetimeFigureOut">
              <a:rPr lang="en-US" smtClean="0"/>
              <a:pPr/>
              <a:t>2/18/2018</a:t>
            </a:fld>
            <a:endParaRPr lang="en-GB"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GB"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29614310-5C9D-4FF9-8B0F-14245A816E59}" type="slidenum">
              <a:rPr lang="en-GB" smtClean="0"/>
              <a:pPr/>
              <a:t>‹#›</a:t>
            </a:fld>
            <a:endParaRPr lang="en-GB"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D0F0200F-DDEB-4397-87AD-8F830B9230A2}" type="datetimeFigureOut">
              <a:rPr lang="en-US" smtClean="0"/>
              <a:pPr/>
              <a:t>2/18/2018</a:t>
            </a:fld>
            <a:endParaRPr lang="en-GB"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GB" dirty="0"/>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29614310-5C9D-4FF9-8B0F-14245A816E59}" type="slidenum">
              <a:rPr lang="en-GB" smtClean="0"/>
              <a:pPr/>
              <a:t>‹#›</a:t>
            </a:fld>
            <a:endParaRPr lang="en-GB"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D0F0200F-DDEB-4397-87AD-8F830B9230A2}" type="datetimeFigureOut">
              <a:rPr lang="en-US" smtClean="0"/>
              <a:pPr/>
              <a:t>2/18/2018</a:t>
            </a:fld>
            <a:endParaRPr lang="en-GB"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GB" dirty="0"/>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29614310-5C9D-4FF9-8B0F-14245A816E59}" type="slidenum">
              <a:rPr lang="en-GB" smtClean="0"/>
              <a:pPr/>
              <a:t>‹#›</a:t>
            </a:fld>
            <a:endParaRPr lang="en-GB"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D0F0200F-DDEB-4397-87AD-8F830B9230A2}" type="datetimeFigureOut">
              <a:rPr lang="en-US" smtClean="0"/>
              <a:pPr/>
              <a:t>2/18/2018</a:t>
            </a:fld>
            <a:endParaRPr lang="en-GB" dirty="0"/>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GB" dirty="0"/>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29614310-5C9D-4FF9-8B0F-14245A816E59}" type="slidenum">
              <a:rPr lang="en-GB" smtClean="0"/>
              <a:pPr/>
              <a:t>‹#›</a:t>
            </a:fld>
            <a:endParaRPr lang="en-GB"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D0F0200F-DDEB-4397-87AD-8F830B9230A2}" type="datetimeFigureOut">
              <a:rPr lang="en-US" smtClean="0"/>
              <a:pPr/>
              <a:t>2/18/2018</a:t>
            </a:fld>
            <a:endParaRPr lang="en-GB" dirty="0"/>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GB" dirty="0"/>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29614310-5C9D-4FF9-8B0F-14245A816E59}" type="slidenum">
              <a:rPr lang="en-GB" smtClean="0"/>
              <a:pPr/>
              <a:t>‹#›</a:t>
            </a:fld>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D0F0200F-DDEB-4397-87AD-8F830B9230A2}" type="datetimeFigureOut">
              <a:rPr lang="en-US" smtClean="0"/>
              <a:pPr/>
              <a:t>2/18/2018</a:t>
            </a:fld>
            <a:endParaRPr lang="en-GB"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GB" dirty="0"/>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29614310-5C9D-4FF9-8B0F-14245A816E59}" type="slidenum">
              <a:rPr lang="en-GB" smtClean="0"/>
              <a:pPr/>
              <a:t>‹#›</a:t>
            </a:fld>
            <a:endParaRPr lang="en-GB"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style>
          <a:lnRef idx="1">
            <a:schemeClr val="accent2"/>
          </a:lnRef>
          <a:fillRef idx="3">
            <a:schemeClr val="accent2"/>
          </a:fillRef>
          <a:effectRef idx="2">
            <a:schemeClr val="accent2"/>
          </a:effectRef>
          <a:fontRef idx="none"/>
        </p:style>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D0F0200F-DDEB-4397-87AD-8F830B9230A2}" type="datetimeFigureOut">
              <a:rPr lang="en-US" smtClean="0"/>
              <a:pPr/>
              <a:t>2/18/2018</a:t>
            </a:fld>
            <a:endParaRPr lang="en-GB" dirty="0"/>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GB" dirty="0"/>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29614310-5C9D-4FF9-8B0F-14245A816E59}" type="slidenum">
              <a:rPr lang="en-GB" smtClean="0"/>
              <a:pPr/>
              <a:t>‹#›</a:t>
            </a:fld>
            <a:endParaRPr lang="en-GB"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D0F0200F-DDEB-4397-87AD-8F830B9230A2}" type="datetimeFigureOut">
              <a:rPr lang="en-US" smtClean="0"/>
              <a:pPr/>
              <a:t>2/18/2018</a:t>
            </a:fld>
            <a:endParaRPr lang="en-GB" dirty="0"/>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GB" dirty="0"/>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29614310-5C9D-4FF9-8B0F-14245A816E59}" type="slidenum">
              <a:rPr lang="en-GB" smtClean="0"/>
              <a:pPr/>
              <a:t>‹#›</a:t>
            </a:fld>
            <a:endParaRPr lang="en-GB"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gi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2">
                <a:tint val="80000"/>
                <a:satMod val="300000"/>
              </a:schemeClr>
            </a:gs>
            <a:gs pos="100000">
              <a:schemeClr val="bg2">
                <a:shade val="30000"/>
                <a:satMod val="200000"/>
              </a:schemeClr>
            </a:gs>
          </a:gsLst>
          <a:path path="circle">
            <a:fillToRect l="50000" t="50000" r="50000" b="50000"/>
          </a:path>
          <a:tileRect/>
        </a:gradFill>
        <a:effectLst/>
      </p:bgPr>
    </p:bg>
    <p:spTree>
      <p:nvGrpSpPr>
        <p:cNvPr id="1" name=""/>
        <p:cNvGrpSpPr/>
        <p:nvPr/>
      </p:nvGrpSpPr>
      <p:grpSpPr>
        <a:xfrm>
          <a:off x="0" y="0"/>
          <a:ext cx="0" cy="0"/>
          <a:chOff x="0" y="0"/>
          <a:chExt cx="0" cy="0"/>
        </a:xfrm>
      </p:grpSpPr>
      <p:pic>
        <p:nvPicPr>
          <p:cNvPr id="10" name="Picture 2" descr="C:\Users\MUHD KABIR\Documents\Bluetooth Folder\BUK (LOGO).gif"/>
          <p:cNvPicPr>
            <a:picLocks noChangeAspect="1" noChangeArrowheads="1"/>
          </p:cNvPicPr>
          <p:nvPr/>
        </p:nvPicPr>
        <p:blipFill>
          <a:blip r:embed="rId14" cstate="print"/>
          <a:srcRect/>
          <a:stretch>
            <a:fillRect/>
          </a:stretch>
        </p:blipFill>
        <p:spPr bwMode="auto">
          <a:xfrm>
            <a:off x="142844" y="142852"/>
            <a:ext cx="785818" cy="571504"/>
          </a:xfrm>
          <a:prstGeom prst="rect">
            <a:avLst/>
          </a:prstGeom>
          <a:noFill/>
        </p:spPr>
      </p:pic>
      <p:sp>
        <p:nvSpPr>
          <p:cNvPr id="2" name="Title Placeholder 1"/>
          <p:cNvSpPr>
            <a:spLocks noGrp="1"/>
          </p:cNvSpPr>
          <p:nvPr>
            <p:ph type="title"/>
          </p:nvPr>
        </p:nvSpPr>
        <p:spPr>
          <a:xfrm>
            <a:off x="571472" y="2214554"/>
            <a:ext cx="8229600" cy="1143000"/>
          </a:xfrm>
          <a:prstGeom prst="rect">
            <a:avLst/>
          </a:prstGeom>
        </p:spPr>
        <p:txBody>
          <a:bodyPr vert="horz" lIns="91440" tIns="45720" rIns="91440" bIns="45720" rtlCol="0" anchor="ctr">
            <a:normAutofit/>
          </a:bodyPr>
          <a:lstStyle/>
          <a:p>
            <a:r>
              <a:rPr lang="en-GB" dirty="0"/>
              <a:t>Click to add title</a:t>
            </a:r>
          </a:p>
        </p:txBody>
      </p:sp>
      <p:sp>
        <p:nvSpPr>
          <p:cNvPr id="3" name="Text Placeholder 2"/>
          <p:cNvSpPr>
            <a:spLocks noGrp="1"/>
          </p:cNvSpPr>
          <p:nvPr>
            <p:ph type="body" idx="1"/>
          </p:nvPr>
        </p:nvSpPr>
        <p:spPr>
          <a:xfrm>
            <a:off x="457200" y="3500438"/>
            <a:ext cx="8229600" cy="262572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Rectangle 8"/>
          <p:cNvSpPr/>
          <p:nvPr/>
        </p:nvSpPr>
        <p:spPr>
          <a:xfrm>
            <a:off x="1285852" y="214290"/>
            <a:ext cx="7500990" cy="369332"/>
          </a:xfrm>
          <a:prstGeom prst="rect">
            <a:avLst/>
          </a:prstGeom>
          <a:noFill/>
        </p:spPr>
        <p:txBody>
          <a:bodyPr wrap="square">
            <a:spAutoFit/>
          </a:bodyPr>
          <a:lstStyle/>
          <a:p>
            <a:r>
              <a:rPr lang="en-US" b="1" dirty="0"/>
              <a:t>Bayero University Kano, Department of Civil Engineering</a:t>
            </a:r>
            <a:endParaRPr lang="en-GB" b="1" dirty="0"/>
          </a:p>
        </p:txBody>
      </p:sp>
      <p:sp>
        <p:nvSpPr>
          <p:cNvPr id="12" name="TextBox 11"/>
          <p:cNvSpPr txBox="1"/>
          <p:nvPr/>
        </p:nvSpPr>
        <p:spPr>
          <a:xfrm>
            <a:off x="285720" y="6572272"/>
            <a:ext cx="8358246" cy="553998"/>
          </a:xfrm>
          <a:prstGeom prst="rect">
            <a:avLst/>
          </a:prstGeom>
          <a:noFill/>
        </p:spPr>
        <p:txBody>
          <a:bodyPr wrap="square" rtlCol="0">
            <a:spAutoFit/>
          </a:bodyPr>
          <a:lstStyle/>
          <a:p>
            <a:r>
              <a:rPr lang="en-GB" sz="1200" i="1" dirty="0">
                <a:latin typeface="Century Gothic" pitchFamily="34" charset="0"/>
              </a:rPr>
              <a:t>Civ 4201 Highway Engineering I</a:t>
            </a:r>
            <a:r>
              <a:rPr lang="en-GB" sz="1200" i="1" baseline="0" dirty="0">
                <a:latin typeface="Century Gothic" pitchFamily="34" charset="0"/>
              </a:rPr>
              <a:t> </a:t>
            </a:r>
            <a:r>
              <a:rPr lang="en-US" sz="1200" i="1" dirty="0">
                <a:latin typeface="Century Gothic" pitchFamily="34" charset="0"/>
              </a:rPr>
              <a:t>1</a:t>
            </a:r>
            <a:r>
              <a:rPr lang="en-US" sz="1200" i="1" baseline="30000" dirty="0">
                <a:latin typeface="Century Gothic" pitchFamily="34" charset="0"/>
              </a:rPr>
              <a:t>st</a:t>
            </a:r>
            <a:r>
              <a:rPr lang="en-US" sz="1200" i="1" dirty="0">
                <a:latin typeface="Century Gothic" pitchFamily="34" charset="0"/>
              </a:rPr>
              <a:t>  Semester 2016/2017  session   Prepared by </a:t>
            </a:r>
            <a:r>
              <a:rPr lang="en-US" sz="1200" i="1" baseline="0" dirty="0">
                <a:latin typeface="Century Gothic" pitchFamily="34" charset="0"/>
              </a:rPr>
              <a:t> Dr. </a:t>
            </a:r>
            <a:r>
              <a:rPr lang="en-US" sz="1200" i="1" dirty="0">
                <a:latin typeface="Century Gothic" pitchFamily="34" charset="0"/>
              </a:rPr>
              <a:t>A  Suleiman</a:t>
            </a:r>
            <a:endParaRPr lang="en-GB" sz="1200" i="1" dirty="0">
              <a:latin typeface="Century Gothic" pitchFamily="34" charset="0"/>
            </a:endParaRPr>
          </a:p>
          <a:p>
            <a:endParaRPr lang="en-GB"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ctr" defTabSz="914400" rtl="0" eaLnBrk="1" latinLnBrk="0" hangingPunct="1">
        <a:spcBef>
          <a:spcPct val="0"/>
        </a:spcBef>
        <a:buNone/>
        <a:defRPr sz="4400" kern="1200" baseline="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None/>
        <a:defRPr sz="3200" kern="1200">
          <a:solidFill>
            <a:schemeClr val="tx1"/>
          </a:solidFill>
          <a:latin typeface="+mn-lt"/>
          <a:ea typeface="+mn-ea"/>
          <a:cs typeface="+mn-cs"/>
        </a:defRPr>
      </a:lvl1pPr>
      <a:lvl2pPr marL="742950" indent="-285750" algn="l" defTabSz="914400" rtl="0" eaLnBrk="1" latinLnBrk="0" hangingPunct="1">
        <a:spcBef>
          <a:spcPct val="20000"/>
        </a:spcBef>
        <a:buFont typeface="Wingdings" pitchFamily="2" charset="2"/>
        <a:buChar char="q"/>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Wingdings" pitchFamily="2" charset="2"/>
        <a:buChar char="Ø"/>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4023037235"/>
              </p:ext>
            </p:extLst>
          </p:nvPr>
        </p:nvGraphicFramePr>
        <p:xfrm>
          <a:off x="0" y="780010"/>
          <a:ext cx="9144000" cy="60779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7504" y="764704"/>
            <a:ext cx="8928993" cy="5709255"/>
          </a:xfrm>
          <a:prstGeom prst="rect">
            <a:avLst/>
          </a:prstGeom>
        </p:spPr>
        <p:txBody>
          <a:bodyPr wrap="square">
            <a:spAutoFit/>
          </a:bodyPr>
          <a:lstStyle/>
          <a:p>
            <a:pPr algn="ctr"/>
            <a:r>
              <a:rPr lang="en-GB" sz="2000" b="1" dirty="0">
                <a:latin typeface="Times New Roman" panose="02020603050405020304" pitchFamily="18" charset="0"/>
                <a:cs typeface="Times New Roman" panose="02020603050405020304" pitchFamily="18" charset="0"/>
              </a:rPr>
              <a:t>Career in Transportation </a:t>
            </a:r>
          </a:p>
          <a:p>
            <a:pPr algn="just"/>
            <a:endParaRPr lang="en-GB" sz="1500" b="1"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r>
              <a:rPr lang="en-GB" sz="1500" dirty="0">
                <a:latin typeface="Times New Roman" panose="02020603050405020304" pitchFamily="18" charset="0"/>
                <a:cs typeface="Times New Roman" panose="02020603050405020304" pitchFamily="18" charset="0"/>
              </a:rPr>
              <a:t>Why should you study the subject and perhaps consider transportation as a professional career?</a:t>
            </a:r>
            <a:endParaRPr lang="en-GB" sz="1500" b="1"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endParaRPr lang="en-GB" sz="1500" dirty="0">
              <a:latin typeface="Times New Roman" panose="02020603050405020304" pitchFamily="18" charset="0"/>
              <a:cs typeface="Times New Roman" panose="02020603050405020304" pitchFamily="18" charset="0"/>
            </a:endParaRPr>
          </a:p>
          <a:p>
            <a:pPr marL="742950" lvl="1" indent="-285750" algn="just">
              <a:buFont typeface="Wingdings" panose="05000000000000000000" pitchFamily="2" charset="2"/>
              <a:buChar char="v"/>
            </a:pPr>
            <a:r>
              <a:rPr lang="en-GB" sz="1500" dirty="0">
                <a:latin typeface="Times New Roman" panose="02020603050405020304" pitchFamily="18" charset="0"/>
                <a:cs typeface="Times New Roman" panose="02020603050405020304" pitchFamily="18" charset="0"/>
              </a:rPr>
              <a:t>Take a look at how transportation impacts people’s daily lives</a:t>
            </a:r>
            <a:endParaRPr lang="en-GB" sz="1500" b="1"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endParaRPr lang="en-GB" sz="1500" dirty="0">
              <a:latin typeface="Times New Roman" panose="02020603050405020304" pitchFamily="18" charset="0"/>
              <a:cs typeface="Times New Roman" panose="02020603050405020304" pitchFamily="18" charset="0"/>
            </a:endParaRPr>
          </a:p>
          <a:p>
            <a:pPr marL="1200150" lvl="2" indent="-285750" algn="just">
              <a:buFont typeface="Wingdings" panose="05000000000000000000" pitchFamily="2" charset="2"/>
              <a:buChar char="ü"/>
            </a:pPr>
            <a:r>
              <a:rPr lang="en-GB" sz="1500" dirty="0">
                <a:latin typeface="Times New Roman" panose="02020603050405020304" pitchFamily="18" charset="0"/>
                <a:cs typeface="Times New Roman" panose="02020603050405020304" pitchFamily="18" charset="0"/>
              </a:rPr>
              <a:t>Perusal of a local or national newspaper will inevitably produce one or more articles on transportation involving:</a:t>
            </a:r>
          </a:p>
          <a:p>
            <a:pPr marL="1657350" lvl="3" indent="-285750" algn="just">
              <a:buFont typeface="Wingdings" panose="05000000000000000000" pitchFamily="2" charset="2"/>
              <a:buChar char="Ø"/>
            </a:pPr>
            <a:r>
              <a:rPr lang="en-GB" sz="1500" dirty="0">
                <a:latin typeface="Times New Roman" panose="02020603050405020304" pitchFamily="18" charset="0"/>
                <a:cs typeface="Times New Roman" panose="02020603050405020304" pitchFamily="18" charset="0"/>
              </a:rPr>
              <a:t>A traffic fatality </a:t>
            </a:r>
          </a:p>
          <a:p>
            <a:pPr marL="1657350" lvl="3" indent="-285750" algn="just">
              <a:buFont typeface="Wingdings" panose="05000000000000000000" pitchFamily="2" charset="2"/>
              <a:buChar char="Ø"/>
            </a:pPr>
            <a:r>
              <a:rPr lang="en-GB" sz="1500" dirty="0">
                <a:latin typeface="Times New Roman" panose="02020603050405020304" pitchFamily="18" charset="0"/>
                <a:cs typeface="Times New Roman" panose="02020603050405020304" pitchFamily="18" charset="0"/>
              </a:rPr>
              <a:t>Road construction project </a:t>
            </a:r>
          </a:p>
          <a:p>
            <a:pPr marL="1657350" lvl="3" indent="-285750" algn="just">
              <a:buFont typeface="Wingdings" panose="05000000000000000000" pitchFamily="2" charset="2"/>
              <a:buChar char="Ø"/>
            </a:pPr>
            <a:r>
              <a:rPr lang="en-GB" sz="1500" dirty="0">
                <a:latin typeface="Times New Roman" panose="02020603050405020304" pitchFamily="18" charset="0"/>
                <a:cs typeface="Times New Roman" panose="02020603050405020304" pitchFamily="18" charset="0"/>
              </a:rPr>
              <a:t>The price of gasoline (petrol)</a:t>
            </a:r>
          </a:p>
          <a:p>
            <a:pPr marL="1657350" lvl="3" indent="-285750" algn="just">
              <a:buFont typeface="Wingdings" panose="05000000000000000000" pitchFamily="2" charset="2"/>
              <a:buChar char="Ø"/>
            </a:pPr>
            <a:r>
              <a:rPr lang="en-GB" sz="1500" dirty="0">
                <a:latin typeface="Times New Roman" panose="02020603050405020304" pitchFamily="18" charset="0"/>
                <a:cs typeface="Times New Roman" panose="02020603050405020304" pitchFamily="18" charset="0"/>
              </a:rPr>
              <a:t>Trends in purchases of motor vehicles</a:t>
            </a:r>
          </a:p>
          <a:p>
            <a:pPr marL="1657350" lvl="3" indent="-285750" algn="just">
              <a:buFont typeface="Wingdings" panose="05000000000000000000" pitchFamily="2" charset="2"/>
              <a:buChar char="Ø"/>
            </a:pPr>
            <a:r>
              <a:rPr lang="en-GB" sz="1500" dirty="0">
                <a:latin typeface="Times New Roman" panose="02020603050405020304" pitchFamily="18" charset="0"/>
                <a:cs typeface="Times New Roman" panose="02020603050405020304" pitchFamily="18" charset="0"/>
              </a:rPr>
              <a:t>Traffic laws enforcement  </a:t>
            </a:r>
          </a:p>
          <a:p>
            <a:pPr marL="1657350" lvl="3" indent="-285750" algn="just">
              <a:buFont typeface="Wingdings" panose="05000000000000000000" pitchFamily="2" charset="2"/>
              <a:buChar char="Ø"/>
            </a:pPr>
            <a:r>
              <a:rPr lang="en-GB" sz="1500" dirty="0">
                <a:latin typeface="Times New Roman" panose="02020603050405020304" pitchFamily="18" charset="0"/>
                <a:cs typeface="Times New Roman" panose="02020603050405020304" pitchFamily="18" charset="0"/>
              </a:rPr>
              <a:t>Road conditions</a:t>
            </a:r>
          </a:p>
          <a:p>
            <a:pPr marL="1657350" lvl="3" indent="-285750" algn="just">
              <a:buFont typeface="Wingdings" panose="05000000000000000000" pitchFamily="2" charset="2"/>
              <a:buChar char="Ø"/>
            </a:pPr>
            <a:r>
              <a:rPr lang="en-GB" sz="1500" dirty="0">
                <a:latin typeface="Times New Roman" panose="02020603050405020304" pitchFamily="18" charset="0"/>
                <a:cs typeface="Times New Roman" panose="02020603050405020304" pitchFamily="18" charset="0"/>
              </a:rPr>
              <a:t>New laws (such as cell phone use while driving) </a:t>
            </a:r>
          </a:p>
          <a:p>
            <a:pPr marL="1657350" lvl="3" indent="-285750" algn="just">
              <a:buFont typeface="Wingdings" panose="05000000000000000000" pitchFamily="2" charset="2"/>
              <a:buChar char="Ø"/>
            </a:pPr>
            <a:r>
              <a:rPr lang="en-GB" sz="1500" dirty="0">
                <a:latin typeface="Times New Roman" panose="02020603050405020304" pitchFamily="18" charset="0"/>
                <a:cs typeface="Times New Roman" panose="02020603050405020304" pitchFamily="18" charset="0"/>
              </a:rPr>
              <a:t>Motor vehicle license requirements </a:t>
            </a:r>
          </a:p>
          <a:p>
            <a:pPr marL="1657350" lvl="3" indent="-285750" algn="just">
              <a:buFont typeface="Wingdings" panose="05000000000000000000" pitchFamily="2" charset="2"/>
              <a:buChar char="Ø"/>
            </a:pPr>
            <a:r>
              <a:rPr lang="en-GB" sz="1500" dirty="0">
                <a:latin typeface="Times New Roman" panose="02020603050405020304" pitchFamily="18" charset="0"/>
                <a:cs typeface="Times New Roman" panose="02020603050405020304" pitchFamily="18" charset="0"/>
              </a:rPr>
              <a:t>Proposals to increase road user fees or gasoline taxes to pay for maintenance</a:t>
            </a:r>
          </a:p>
          <a:p>
            <a:pPr marL="1657350" lvl="3" indent="-285750" algn="just">
              <a:buFont typeface="Wingdings" panose="05000000000000000000" pitchFamily="2" charset="2"/>
              <a:buChar char="Ø"/>
            </a:pPr>
            <a:r>
              <a:rPr lang="en-GB" sz="1500" dirty="0">
                <a:latin typeface="Times New Roman" panose="02020603050405020304" pitchFamily="18" charset="0"/>
                <a:cs typeface="Times New Roman" panose="02020603050405020304" pitchFamily="18" charset="0"/>
              </a:rPr>
              <a:t>Construction projects </a:t>
            </a:r>
          </a:p>
          <a:p>
            <a:pPr marL="1657350" lvl="3" indent="-285750" algn="just">
              <a:buFont typeface="Wingdings" panose="05000000000000000000" pitchFamily="2" charset="2"/>
              <a:buChar char="Ø"/>
            </a:pPr>
            <a:r>
              <a:rPr lang="en-GB" sz="1500" dirty="0">
                <a:latin typeface="Times New Roman" panose="02020603050405020304" pitchFamily="18" charset="0"/>
                <a:cs typeface="Times New Roman" panose="02020603050405020304" pitchFamily="18" charset="0"/>
              </a:rPr>
              <a:t>The need for public transit services </a:t>
            </a:r>
          </a:p>
          <a:p>
            <a:pPr marL="285750" indent="-285750" algn="just">
              <a:buFont typeface="Wingdings" panose="05000000000000000000" pitchFamily="2" charset="2"/>
              <a:buChar char="q"/>
            </a:pPr>
            <a:endParaRPr lang="en-GB" sz="1500"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r>
              <a:rPr lang="en-GB" sz="1500" dirty="0">
                <a:latin typeface="Times New Roman" panose="02020603050405020304" pitchFamily="18" charset="0"/>
                <a:cs typeface="Times New Roman" panose="02020603050405020304" pitchFamily="18" charset="0"/>
              </a:rPr>
              <a:t>The enormity of transportation can be demonstrated by calculating the amount of land consumed for transportation facilities, such as sidewalks, parking lots, roads, driveways, shoulders, and bike paths, which in some cases can exceed 50 percent of the land area.</a:t>
            </a:r>
            <a:endParaRPr lang="en-GB" sz="1500" b="1" dirty="0">
              <a:latin typeface="Times New Roman" panose="02020603050405020304" pitchFamily="18" charset="0"/>
              <a:cs typeface="Times New Roman" panose="02020603050405020304" pitchFamily="18" charset="0"/>
            </a:endParaRPr>
          </a:p>
          <a:p>
            <a:pPr algn="just"/>
            <a:endParaRPr lang="en-GB" sz="15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2783360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7504" y="836712"/>
            <a:ext cx="8784976" cy="5493812"/>
          </a:xfrm>
          <a:prstGeom prst="rect">
            <a:avLst/>
          </a:prstGeom>
        </p:spPr>
        <p:txBody>
          <a:bodyPr wrap="square">
            <a:spAutoFit/>
          </a:bodyPr>
          <a:lstStyle/>
          <a:p>
            <a:pPr algn="ctr">
              <a:lnSpc>
                <a:spcPct val="150000"/>
              </a:lnSpc>
            </a:pPr>
            <a:r>
              <a:rPr lang="en-GB" b="1" dirty="0">
                <a:latin typeface="Times New Roman" panose="02020603050405020304" pitchFamily="18" charset="0"/>
                <a:cs typeface="Times New Roman" panose="02020603050405020304" pitchFamily="18" charset="0"/>
              </a:rPr>
              <a:t>Career in Transportation </a:t>
            </a:r>
          </a:p>
          <a:p>
            <a:pPr marL="285750" indent="-285750" algn="just">
              <a:lnSpc>
                <a:spcPct val="150000"/>
              </a:lnSpc>
              <a:buFont typeface="Wingdings" panose="05000000000000000000" pitchFamily="2" charset="2"/>
              <a:buChar char="q"/>
            </a:pPr>
            <a:r>
              <a:rPr lang="en-GB" dirty="0">
                <a:latin typeface="Times New Roman" panose="02020603050405020304" pitchFamily="18" charset="0"/>
                <a:cs typeface="Times New Roman" panose="02020603050405020304" pitchFamily="18" charset="0"/>
              </a:rPr>
              <a:t>The examples cited suggest that transportation issues are largely perceived at local state and national levels where people live. </a:t>
            </a:r>
          </a:p>
          <a:p>
            <a:pPr marL="285750" indent="-285750" algn="just">
              <a:lnSpc>
                <a:spcPct val="150000"/>
              </a:lnSpc>
              <a:buFont typeface="Wingdings" panose="05000000000000000000" pitchFamily="2" charset="2"/>
              <a:buChar char="q"/>
            </a:pPr>
            <a:r>
              <a:rPr lang="en-GB" dirty="0">
                <a:latin typeface="Times New Roman" panose="02020603050405020304" pitchFamily="18" charset="0"/>
                <a:cs typeface="Times New Roman" panose="02020603050405020304" pitchFamily="18" charset="0"/>
              </a:rPr>
              <a:t>Presidents, Governors and Local Government Chairmen are elected based on their promises to improve transportation. </a:t>
            </a:r>
          </a:p>
          <a:p>
            <a:pPr marL="285750" indent="-285750" algn="just">
              <a:lnSpc>
                <a:spcPct val="150000"/>
              </a:lnSpc>
              <a:buFont typeface="Wingdings" panose="05000000000000000000" pitchFamily="2" charset="2"/>
              <a:buChar char="q"/>
            </a:pPr>
            <a:r>
              <a:rPr lang="en-GB" dirty="0">
                <a:latin typeface="Times New Roman" panose="02020603050405020304" pitchFamily="18" charset="0"/>
                <a:cs typeface="Times New Roman" panose="02020603050405020304" pitchFamily="18" charset="0"/>
              </a:rPr>
              <a:t>Critical issues in transportation often identified are: </a:t>
            </a:r>
          </a:p>
          <a:p>
            <a:pPr marL="914400" lvl="1" indent="-457200" algn="just">
              <a:lnSpc>
                <a:spcPct val="150000"/>
              </a:lnSpc>
              <a:buFont typeface="Wingdings" panose="05000000000000000000" pitchFamily="2" charset="2"/>
              <a:buChar char="v"/>
            </a:pPr>
            <a:r>
              <a:rPr lang="en-GB" dirty="0">
                <a:latin typeface="Times New Roman" panose="02020603050405020304" pitchFamily="18" charset="0"/>
                <a:cs typeface="Times New Roman" panose="02020603050405020304" pitchFamily="18" charset="0"/>
              </a:rPr>
              <a:t>Congestion </a:t>
            </a:r>
          </a:p>
          <a:p>
            <a:pPr marL="914400" lvl="1" indent="-457200" algn="just">
              <a:lnSpc>
                <a:spcPct val="150000"/>
              </a:lnSpc>
              <a:buFont typeface="Wingdings" panose="05000000000000000000" pitchFamily="2" charset="2"/>
              <a:buChar char="v"/>
            </a:pPr>
            <a:r>
              <a:rPr lang="en-GB" dirty="0">
                <a:latin typeface="Times New Roman" panose="02020603050405020304" pitchFamily="18" charset="0"/>
                <a:cs typeface="Times New Roman" panose="02020603050405020304" pitchFamily="18" charset="0"/>
              </a:rPr>
              <a:t>Emergencies such as terrorism and Natural disasters </a:t>
            </a:r>
          </a:p>
          <a:p>
            <a:pPr marL="914400" lvl="1" indent="-457200" algn="just">
              <a:lnSpc>
                <a:spcPct val="150000"/>
              </a:lnSpc>
              <a:buFont typeface="Wingdings" panose="05000000000000000000" pitchFamily="2" charset="2"/>
              <a:buChar char="v"/>
            </a:pPr>
            <a:r>
              <a:rPr lang="en-GB" dirty="0">
                <a:latin typeface="Times New Roman" panose="02020603050405020304" pitchFamily="18" charset="0"/>
                <a:cs typeface="Times New Roman" panose="02020603050405020304" pitchFamily="18" charset="0"/>
              </a:rPr>
              <a:t>Energy and the environment </a:t>
            </a:r>
          </a:p>
          <a:p>
            <a:pPr marL="914400" lvl="1" indent="-457200" algn="just">
              <a:lnSpc>
                <a:spcPct val="150000"/>
              </a:lnSpc>
              <a:buFont typeface="Wingdings" panose="05000000000000000000" pitchFamily="2" charset="2"/>
              <a:buChar char="v"/>
            </a:pPr>
            <a:r>
              <a:rPr lang="en-GB" dirty="0">
                <a:latin typeface="Times New Roman" panose="02020603050405020304" pitchFamily="18" charset="0"/>
                <a:cs typeface="Times New Roman" panose="02020603050405020304" pitchFamily="18" charset="0"/>
              </a:rPr>
              <a:t>Vehicle safety and driver behaviour </a:t>
            </a:r>
          </a:p>
          <a:p>
            <a:pPr marL="914400" lvl="1" indent="-457200" algn="just">
              <a:lnSpc>
                <a:spcPct val="150000"/>
              </a:lnSpc>
              <a:buFont typeface="Wingdings" panose="05000000000000000000" pitchFamily="2" charset="2"/>
              <a:buChar char="v"/>
            </a:pPr>
            <a:r>
              <a:rPr lang="en-GB" dirty="0">
                <a:latin typeface="Times New Roman" panose="02020603050405020304" pitchFamily="18" charset="0"/>
                <a:cs typeface="Times New Roman" panose="02020603050405020304" pitchFamily="18" charset="0"/>
              </a:rPr>
              <a:t>Relationships between national, state, and local governmental institutions </a:t>
            </a:r>
          </a:p>
          <a:p>
            <a:pPr marL="285750" indent="-285750" algn="just">
              <a:lnSpc>
                <a:spcPct val="150000"/>
              </a:lnSpc>
              <a:buFont typeface="Wingdings" panose="05000000000000000000" pitchFamily="2" charset="2"/>
              <a:buChar char="q"/>
            </a:pPr>
            <a:r>
              <a:rPr lang="en-GB" dirty="0">
                <a:latin typeface="Times New Roman" panose="02020603050405020304" pitchFamily="18" charset="0"/>
                <a:cs typeface="Times New Roman" panose="02020603050405020304" pitchFamily="18" charset="0"/>
              </a:rPr>
              <a:t>Each issue suggests the importance of transportation and the priorities of concern to the transportation professional community</a:t>
            </a:r>
          </a:p>
        </p:txBody>
      </p:sp>
    </p:spTree>
    <p:extLst>
      <p:ext uri="{BB962C8B-B14F-4D97-AF65-F5344CB8AC3E}">
        <p14:creationId xmlns:p14="http://schemas.microsoft.com/office/powerpoint/2010/main" val="21950605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9512" y="908720"/>
            <a:ext cx="8784976" cy="6560770"/>
          </a:xfrm>
          <a:prstGeom prst="rect">
            <a:avLst/>
          </a:prstGeom>
        </p:spPr>
        <p:txBody>
          <a:bodyPr wrap="square">
            <a:spAutoFit/>
          </a:bodyPr>
          <a:lstStyle/>
          <a:p>
            <a:pPr algn="ctr">
              <a:lnSpc>
                <a:spcPct val="150000"/>
              </a:lnSpc>
              <a:spcAft>
                <a:spcPts val="1000"/>
              </a:spcAft>
            </a:pPr>
            <a:r>
              <a:rPr lang="en-US" b="1" dirty="0">
                <a:latin typeface="Times New Roman" panose="02020603050405020304" pitchFamily="18" charset="0"/>
                <a:ea typeface="Times New Roman" panose="02020603050405020304" pitchFamily="18" charset="0"/>
                <a:cs typeface="Times New Roman" panose="02020603050405020304" pitchFamily="18" charset="0"/>
              </a:rPr>
              <a:t>Transportation in Nigeria</a:t>
            </a:r>
          </a:p>
          <a:p>
            <a:pPr marL="285750" indent="-285750" algn="just">
              <a:lnSpc>
                <a:spcPct val="150000"/>
              </a:lnSpc>
              <a:spcAft>
                <a:spcPts val="1000"/>
              </a:spcAft>
              <a:buFont typeface="Wingdings" panose="05000000000000000000" pitchFamily="2" charset="2"/>
              <a:buChar char="q"/>
            </a:pPr>
            <a:r>
              <a:rPr lang="en-US" dirty="0">
                <a:latin typeface="Times New Roman" panose="02020603050405020304" pitchFamily="18" charset="0"/>
                <a:ea typeface="Times New Roman" panose="02020603050405020304" pitchFamily="18" charset="0"/>
                <a:cs typeface="Times New Roman" panose="02020603050405020304" pitchFamily="18" charset="0"/>
              </a:rPr>
              <a:t>Nigeria has a national road network of about 200,000km. </a:t>
            </a:r>
          </a:p>
          <a:p>
            <a:pPr marL="742950" lvl="1" indent="-285750" algn="just">
              <a:lnSpc>
                <a:spcPct val="150000"/>
              </a:lnSpc>
              <a:spcAft>
                <a:spcPts val="1000"/>
              </a:spcAft>
              <a:buFont typeface="Wingdings" panose="05000000000000000000" pitchFamily="2" charset="2"/>
              <a:buChar char="Ø"/>
            </a:pPr>
            <a:r>
              <a:rPr lang="en-US" dirty="0">
                <a:latin typeface="Times New Roman" panose="02020603050405020304" pitchFamily="18" charset="0"/>
                <a:ea typeface="Times New Roman" panose="02020603050405020304" pitchFamily="18" charset="0"/>
                <a:cs typeface="Times New Roman" panose="02020603050405020304" pitchFamily="18" charset="0"/>
              </a:rPr>
              <a:t>Federal roads make up 18% (36,000km) of this stock</a:t>
            </a:r>
          </a:p>
          <a:p>
            <a:pPr marL="742950" lvl="1" indent="-285750" algn="just">
              <a:lnSpc>
                <a:spcPct val="150000"/>
              </a:lnSpc>
              <a:spcAft>
                <a:spcPts val="1000"/>
              </a:spcAft>
              <a:buFont typeface="Wingdings" panose="05000000000000000000" pitchFamily="2" charset="2"/>
              <a:buChar char="Ø"/>
            </a:pPr>
            <a:r>
              <a:rPr lang="en-US" dirty="0">
                <a:latin typeface="Times New Roman" panose="02020603050405020304" pitchFamily="18" charset="0"/>
                <a:ea typeface="Times New Roman" panose="02020603050405020304" pitchFamily="18" charset="0"/>
                <a:cs typeface="Times New Roman" panose="02020603050405020304" pitchFamily="18" charset="0"/>
              </a:rPr>
              <a:t>State roads make up 15% (30,000km) of the stock, and Local government roads make up 67% (134,000km) of the roads, with most local government roads being unpaved </a:t>
            </a:r>
            <a:endParaRPr lang="en-GB" dirty="0">
              <a:latin typeface="Times New Roman" panose="02020603050405020304" pitchFamily="18" charset="0"/>
              <a:cs typeface="Times New Roman" panose="02020603050405020304" pitchFamily="18" charset="0"/>
            </a:endParaRPr>
          </a:p>
          <a:p>
            <a:pPr marL="285750" indent="-285750" algn="just">
              <a:lnSpc>
                <a:spcPct val="150000"/>
              </a:lnSpc>
              <a:buFont typeface="Wingdings" panose="05000000000000000000" pitchFamily="2" charset="2"/>
              <a:buChar char="q"/>
            </a:pPr>
            <a:r>
              <a:rPr lang="en-GB" dirty="0">
                <a:latin typeface="Times New Roman" panose="02020603050405020304" pitchFamily="18" charset="0"/>
                <a:cs typeface="Times New Roman" panose="02020603050405020304" pitchFamily="18" charset="0"/>
              </a:rPr>
              <a:t>Between 1970 and 2013, vehicle use in Nigeria has increased from 145,000 to 1,498,000. </a:t>
            </a:r>
          </a:p>
          <a:p>
            <a:pPr marL="285750" indent="-285750" algn="just">
              <a:lnSpc>
                <a:spcPct val="150000"/>
              </a:lnSpc>
              <a:buFont typeface="Wingdings" panose="05000000000000000000" pitchFamily="2" charset="2"/>
              <a:buChar char="q"/>
            </a:pPr>
            <a:r>
              <a:rPr lang="en-GB" dirty="0">
                <a:latin typeface="Times New Roman" panose="02020603050405020304" pitchFamily="18" charset="0"/>
                <a:cs typeface="Times New Roman" panose="02020603050405020304" pitchFamily="18" charset="0"/>
              </a:rPr>
              <a:t> About </a:t>
            </a:r>
            <a:r>
              <a:rPr lang="en-GB" strike="dblStrike" dirty="0">
                <a:latin typeface="Times New Roman" panose="02020603050405020304" pitchFamily="18" charset="0"/>
                <a:cs typeface="Times New Roman" panose="02020603050405020304" pitchFamily="18" charset="0"/>
              </a:rPr>
              <a:t>N</a:t>
            </a:r>
            <a:r>
              <a:rPr lang="en-GB" dirty="0">
                <a:latin typeface="Times New Roman" panose="02020603050405020304" pitchFamily="18" charset="0"/>
                <a:cs typeface="Times New Roman" panose="02020603050405020304" pitchFamily="18" charset="0"/>
              </a:rPr>
              <a:t>263 billion was budgeted for Transportation Ministry in Nigeria</a:t>
            </a:r>
          </a:p>
          <a:p>
            <a:pPr marL="285750" indent="-285750" algn="just">
              <a:lnSpc>
                <a:spcPct val="150000"/>
              </a:lnSpc>
              <a:buFont typeface="Wingdings" panose="05000000000000000000" pitchFamily="2" charset="2"/>
              <a:buChar char="q"/>
            </a:pPr>
            <a:r>
              <a:rPr lang="en-GB" dirty="0">
                <a:latin typeface="Times New Roman" panose="02020603050405020304" pitchFamily="18" charset="0"/>
                <a:cs typeface="Times New Roman" panose="02020603050405020304" pitchFamily="18" charset="0"/>
              </a:rPr>
              <a:t> </a:t>
            </a:r>
            <a:r>
              <a:rPr lang="en-GB" strike="dblStrike" dirty="0">
                <a:latin typeface="Times New Roman" panose="02020603050405020304" pitchFamily="18" charset="0"/>
                <a:cs typeface="Times New Roman" panose="02020603050405020304" pitchFamily="18" charset="0"/>
              </a:rPr>
              <a:t>N</a:t>
            </a:r>
            <a:r>
              <a:rPr lang="en-GB" dirty="0">
                <a:latin typeface="Times New Roman" panose="02020603050405020304" pitchFamily="18" charset="0"/>
                <a:cs typeface="Times New Roman" panose="02020603050405020304" pitchFamily="18" charset="0"/>
              </a:rPr>
              <a:t>100 billion SUKUK bond to Fund 25 road projects in Nigeria</a:t>
            </a:r>
          </a:p>
          <a:p>
            <a:pPr marL="285750" indent="-285750" algn="just">
              <a:lnSpc>
                <a:spcPct val="150000"/>
              </a:lnSpc>
              <a:buFont typeface="Wingdings" panose="05000000000000000000" pitchFamily="2" charset="2"/>
              <a:buChar char="q"/>
            </a:pPr>
            <a:endParaRPr lang="en-GB" dirty="0">
              <a:latin typeface="Times New Roman" panose="02020603050405020304" pitchFamily="18" charset="0"/>
              <a:cs typeface="Times New Roman" panose="02020603050405020304" pitchFamily="18" charset="0"/>
            </a:endParaRPr>
          </a:p>
          <a:p>
            <a:pPr marL="285750" indent="-285750" algn="just">
              <a:lnSpc>
                <a:spcPct val="150000"/>
              </a:lnSpc>
              <a:buFont typeface="Wingdings" panose="05000000000000000000" pitchFamily="2" charset="2"/>
              <a:buChar char="q"/>
            </a:pPr>
            <a:r>
              <a:rPr lang="en-US" dirty="0">
                <a:latin typeface="Times New Roman" panose="02020603050405020304" pitchFamily="18" charset="0"/>
                <a:ea typeface="Times New Roman" panose="02020603050405020304" pitchFamily="18" charset="0"/>
                <a:cs typeface="Times New Roman" panose="02020603050405020304" pitchFamily="18" charset="0"/>
              </a:rPr>
              <a:t>An estimated 40% of the federal road networks are in poor condition (in need of rehabilitation); 30% in fair condition (requiring periodic maintenance); and 27% in good condition (requiring only routing maintenance). </a:t>
            </a:r>
          </a:p>
          <a:p>
            <a:pPr marL="285750" indent="-285750" algn="just">
              <a:lnSpc>
                <a:spcPct val="150000"/>
              </a:lnSpc>
              <a:buFont typeface="Wingdings" panose="05000000000000000000" pitchFamily="2" charset="2"/>
              <a:buChar char="q"/>
            </a:pPr>
            <a:endParaRPr lang="en-GB" dirty="0">
              <a:latin typeface="Times New Roman" panose="02020603050405020304" pitchFamily="18" charset="0"/>
              <a:cs typeface="Times New Roman" panose="02020603050405020304" pitchFamily="18" charset="0"/>
            </a:endParaRPr>
          </a:p>
          <a:p>
            <a:pPr algn="just"/>
            <a:endParaRPr lang="en-GB" dirty="0">
              <a:latin typeface="Times New Roman" panose="02020603050405020304" pitchFamily="18" charset="0"/>
              <a:cs typeface="Times New Roman" panose="02020603050405020304" pitchFamily="18" charset="0"/>
            </a:endParaRPr>
          </a:p>
          <a:p>
            <a:pPr algn="just"/>
            <a:endParaRPr lang="en-GB"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869420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9512" y="764704"/>
            <a:ext cx="8784975" cy="5273238"/>
          </a:xfrm>
          <a:prstGeom prst="rect">
            <a:avLst/>
          </a:prstGeom>
        </p:spPr>
        <p:txBody>
          <a:bodyPr wrap="square">
            <a:spAutoFit/>
          </a:bodyPr>
          <a:lstStyle/>
          <a:p>
            <a:pPr algn="ctr">
              <a:spcAft>
                <a:spcPts val="1000"/>
              </a:spcAft>
            </a:pPr>
            <a:r>
              <a:rPr lang="en-US" b="1" dirty="0">
                <a:latin typeface="Times New Roman" panose="02020603050405020304" pitchFamily="18" charset="0"/>
                <a:ea typeface="Times New Roman" panose="02020603050405020304" pitchFamily="18" charset="0"/>
                <a:cs typeface="Times New Roman" panose="02020603050405020304" pitchFamily="18" charset="0"/>
              </a:rPr>
              <a:t>Transportation in Nigeria</a:t>
            </a:r>
          </a:p>
          <a:p>
            <a:pPr algn="just">
              <a:spcAft>
                <a:spcPts val="1000"/>
              </a:spcAft>
            </a:pPr>
            <a:endParaRPr lang="en-US" dirty="0">
              <a:latin typeface="Times New Roman" panose="02020603050405020304" pitchFamily="18" charset="0"/>
              <a:ea typeface="Times New Roman" panose="02020603050405020304" pitchFamily="18" charset="0"/>
              <a:cs typeface="Times New Roman" panose="02020603050405020304" pitchFamily="18" charset="0"/>
            </a:endParaRPr>
          </a:p>
          <a:p>
            <a:pPr marL="285750" indent="-285750" algn="just">
              <a:spcAft>
                <a:spcPts val="1000"/>
              </a:spcAft>
              <a:buFont typeface="Wingdings" panose="05000000000000000000" pitchFamily="2" charset="2"/>
              <a:buChar char="q"/>
            </a:pPr>
            <a:r>
              <a:rPr lang="en-US" dirty="0">
                <a:latin typeface="Times New Roman" panose="02020603050405020304" pitchFamily="18" charset="0"/>
                <a:ea typeface="Times New Roman" panose="02020603050405020304" pitchFamily="18" charset="0"/>
                <a:cs typeface="Times New Roman" panose="02020603050405020304" pitchFamily="18" charset="0"/>
              </a:rPr>
              <a:t>The remaining 3% consist of unpaved trunk roads that need to be paved. </a:t>
            </a:r>
          </a:p>
          <a:p>
            <a:pPr marL="285750" indent="-285750" algn="just">
              <a:spcAft>
                <a:spcPts val="1000"/>
              </a:spcAft>
              <a:buFont typeface="Wingdings" panose="05000000000000000000" pitchFamily="2" charset="2"/>
              <a:buChar char="q"/>
            </a:pPr>
            <a:r>
              <a:rPr lang="en-US" dirty="0">
                <a:latin typeface="Times New Roman" panose="02020603050405020304" pitchFamily="18" charset="0"/>
                <a:ea typeface="Times New Roman" panose="02020603050405020304" pitchFamily="18" charset="0"/>
                <a:cs typeface="Times New Roman" panose="02020603050405020304" pitchFamily="18" charset="0"/>
              </a:rPr>
              <a:t>In the case of state roads, 78% are in poor condition, with 87% of local government roads also considered to be in poor condition.</a:t>
            </a:r>
            <a:endParaRPr lang="en-GB" sz="1600" dirty="0">
              <a:latin typeface="Times New Roman" panose="02020603050405020304" pitchFamily="18" charset="0"/>
              <a:ea typeface="Times New Roman" panose="02020603050405020304" pitchFamily="18" charset="0"/>
              <a:cs typeface="Times New Roman" panose="02020603050405020304" pitchFamily="18" charset="0"/>
            </a:endParaRPr>
          </a:p>
          <a:p>
            <a:pPr marL="285750" indent="-285750" algn="just">
              <a:spcAft>
                <a:spcPts val="1000"/>
              </a:spcAft>
              <a:buFont typeface="Wingdings" panose="05000000000000000000" pitchFamily="2" charset="2"/>
              <a:buChar char="q"/>
            </a:pPr>
            <a:endParaRPr lang="en-US" dirty="0">
              <a:latin typeface="Times New Roman" panose="02020603050405020304" pitchFamily="18" charset="0"/>
              <a:ea typeface="Times New Roman" panose="02020603050405020304" pitchFamily="18" charset="0"/>
              <a:cs typeface="Times New Roman" panose="02020603050405020304" pitchFamily="18" charset="0"/>
            </a:endParaRPr>
          </a:p>
          <a:p>
            <a:pPr marL="285750" indent="-285750" algn="just">
              <a:spcAft>
                <a:spcPts val="1000"/>
              </a:spcAft>
              <a:buFont typeface="Wingdings" panose="05000000000000000000" pitchFamily="2" charset="2"/>
              <a:buChar char="q"/>
            </a:pPr>
            <a:r>
              <a:rPr lang="en-US" dirty="0">
                <a:latin typeface="Times New Roman" panose="02020603050405020304" pitchFamily="18" charset="0"/>
                <a:ea typeface="Times New Roman" panose="02020603050405020304" pitchFamily="18" charset="0"/>
                <a:cs typeface="Times New Roman" panose="02020603050405020304" pitchFamily="18" charset="0"/>
              </a:rPr>
              <a:t>Roads are the dominant mode of transport carrying more than 90% of cargo and passenger traffic. </a:t>
            </a:r>
          </a:p>
          <a:p>
            <a:pPr marL="285750" indent="-285750" algn="just">
              <a:spcAft>
                <a:spcPts val="1000"/>
              </a:spcAft>
              <a:buFont typeface="Wingdings" panose="05000000000000000000" pitchFamily="2" charset="2"/>
              <a:buChar char="q"/>
            </a:pPr>
            <a:r>
              <a:rPr lang="en-US" dirty="0">
                <a:latin typeface="Times New Roman" panose="02020603050405020304" pitchFamily="18" charset="0"/>
                <a:ea typeface="Times New Roman" panose="02020603050405020304" pitchFamily="18" charset="0"/>
                <a:cs typeface="Times New Roman" panose="02020603050405020304" pitchFamily="18" charset="0"/>
              </a:rPr>
              <a:t>The Master Plan for Integrated Transportation Infrastructure assumes that by 2020 traffic volumes will be twice as high as in 2000. </a:t>
            </a:r>
          </a:p>
          <a:p>
            <a:pPr marL="285750" indent="-285750" algn="just">
              <a:spcAft>
                <a:spcPts val="1000"/>
              </a:spcAft>
              <a:buFont typeface="Wingdings" panose="05000000000000000000" pitchFamily="2" charset="2"/>
              <a:buChar char="q"/>
            </a:pPr>
            <a:endParaRPr lang="en-US" dirty="0">
              <a:latin typeface="Times New Roman" panose="02020603050405020304" pitchFamily="18" charset="0"/>
              <a:ea typeface="Times New Roman" panose="02020603050405020304" pitchFamily="18" charset="0"/>
              <a:cs typeface="Times New Roman" panose="02020603050405020304" pitchFamily="18" charset="0"/>
            </a:endParaRPr>
          </a:p>
          <a:p>
            <a:pPr marL="285750" indent="-285750" algn="just">
              <a:spcAft>
                <a:spcPts val="1000"/>
              </a:spcAft>
              <a:buFont typeface="Wingdings" panose="05000000000000000000" pitchFamily="2" charset="2"/>
              <a:buChar char="q"/>
            </a:pPr>
            <a:r>
              <a:rPr lang="en-US" dirty="0">
                <a:latin typeface="Times New Roman" panose="02020603050405020304" pitchFamily="18" charset="0"/>
                <a:ea typeface="Times New Roman" panose="02020603050405020304" pitchFamily="18" charset="0"/>
                <a:cs typeface="Times New Roman" panose="02020603050405020304" pitchFamily="18" charset="0"/>
              </a:rPr>
              <a:t>The average annual growth rate of passenger transport is between 1.6% and 2.7%. Undoubtedly, this will put a huge strain on existing road transport infrastructure and accentuate the need to reform the road sector institutions, organizations and management policy.</a:t>
            </a:r>
            <a:endParaRPr lang="en-GB" sz="16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436408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7504" y="836712"/>
            <a:ext cx="8856984" cy="6555641"/>
          </a:xfrm>
          <a:prstGeom prst="rect">
            <a:avLst/>
          </a:prstGeom>
        </p:spPr>
        <p:txBody>
          <a:bodyPr wrap="square">
            <a:spAutoFit/>
          </a:bodyPr>
          <a:lstStyle/>
          <a:p>
            <a:pPr algn="ctr"/>
            <a:r>
              <a:rPr lang="en-GB" sz="1400" b="1" dirty="0">
                <a:latin typeface="Times New Roman" panose="02020603050405020304" pitchFamily="18" charset="0"/>
                <a:cs typeface="Times New Roman" panose="02020603050405020304" pitchFamily="18" charset="0"/>
              </a:rPr>
              <a:t>HISTORICAL EVOLUTION OF TRANSPORTATION</a:t>
            </a:r>
          </a:p>
          <a:p>
            <a:endParaRPr lang="en-GB" sz="1400" b="1"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r>
              <a:rPr lang="en-GB" sz="1400" b="1" dirty="0">
                <a:latin typeface="Times New Roman" panose="02020603050405020304" pitchFamily="18" charset="0"/>
                <a:cs typeface="Times New Roman" panose="02020603050405020304" pitchFamily="18" charset="0"/>
              </a:rPr>
              <a:t>Transportation, which is the movement of people, goods and information from </a:t>
            </a:r>
            <a:r>
              <a:rPr lang="en-GB" sz="1400" dirty="0">
                <a:latin typeface="Times New Roman" panose="02020603050405020304" pitchFamily="18" charset="0"/>
                <a:cs typeface="Times New Roman" panose="02020603050405020304" pitchFamily="18" charset="0"/>
              </a:rPr>
              <a:t>one location to another, is said to be as old as man. </a:t>
            </a:r>
          </a:p>
          <a:p>
            <a:pPr marL="285750" indent="-285750" algn="just">
              <a:buFont typeface="Wingdings" panose="05000000000000000000" pitchFamily="2" charset="2"/>
              <a:buChar char="q"/>
            </a:pPr>
            <a:endParaRPr lang="en-GB" sz="1400"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r>
              <a:rPr lang="en-GB" sz="1400" dirty="0">
                <a:latin typeface="Times New Roman" panose="02020603050405020304" pitchFamily="18" charset="0"/>
                <a:cs typeface="Times New Roman" panose="02020603050405020304" pitchFamily="18" charset="0"/>
              </a:rPr>
              <a:t>Human beings </a:t>
            </a:r>
            <a:r>
              <a:rPr lang="en-GB" sz="1400" b="1" dirty="0">
                <a:latin typeface="Times New Roman" panose="02020603050405020304" pitchFamily="18" charset="0"/>
                <a:cs typeface="Times New Roman" panose="02020603050405020304" pitchFamily="18" charset="0"/>
              </a:rPr>
              <a:t>have been known to have the desire to move from one place to another on the earth’s surface carrying with them, food, property and culture depending on the technology available to them and what they can afford at the particular point in time. </a:t>
            </a:r>
          </a:p>
          <a:p>
            <a:pPr marL="285750" indent="-285750" algn="just">
              <a:buFont typeface="Wingdings" panose="05000000000000000000" pitchFamily="2" charset="2"/>
              <a:buChar char="q"/>
            </a:pPr>
            <a:endParaRPr lang="en-GB" sz="1400" b="1"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r>
              <a:rPr lang="en-GB" sz="1400" b="1" dirty="0">
                <a:latin typeface="Times New Roman" panose="02020603050405020304" pitchFamily="18" charset="0"/>
                <a:cs typeface="Times New Roman" panose="02020603050405020304" pitchFamily="18" charset="0"/>
              </a:rPr>
              <a:t>For many centuries of human existence, mankind has technologically developed various forms and modes of transportation.</a:t>
            </a:r>
          </a:p>
          <a:p>
            <a:pPr marL="285750" indent="-285750" algn="just">
              <a:buFont typeface="Wingdings" panose="05000000000000000000" pitchFamily="2" charset="2"/>
              <a:buChar char="q"/>
            </a:pPr>
            <a:endParaRPr lang="en-GB" sz="1400" b="1"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r>
              <a:rPr lang="en-GB" sz="1400" b="1" dirty="0">
                <a:latin typeface="Times New Roman" panose="02020603050405020304" pitchFamily="18" charset="0"/>
                <a:cs typeface="Times New Roman" panose="02020603050405020304" pitchFamily="18" charset="0"/>
              </a:rPr>
              <a:t>Pre-industrial Era (pre – 1800)</a:t>
            </a:r>
          </a:p>
          <a:p>
            <a:pPr marL="285750" indent="-285750" algn="just">
              <a:buFont typeface="Wingdings" panose="05000000000000000000" pitchFamily="2" charset="2"/>
              <a:buChar char="q"/>
            </a:pPr>
            <a:endParaRPr lang="en-GB" sz="1400" dirty="0">
              <a:latin typeface="Times New Roman" panose="02020603050405020304" pitchFamily="18" charset="0"/>
              <a:cs typeface="Times New Roman" panose="02020603050405020304" pitchFamily="18" charset="0"/>
            </a:endParaRPr>
          </a:p>
          <a:p>
            <a:pPr marL="742950" lvl="1" indent="-285750" algn="just">
              <a:buFont typeface="Wingdings" panose="05000000000000000000" pitchFamily="2" charset="2"/>
              <a:buChar char="v"/>
            </a:pPr>
            <a:r>
              <a:rPr lang="en-GB" sz="1400" dirty="0">
                <a:latin typeface="Times New Roman" panose="02020603050405020304" pitchFamily="18" charset="0"/>
                <a:cs typeface="Times New Roman" panose="02020603050405020304" pitchFamily="18" charset="0"/>
              </a:rPr>
              <a:t>No form of motorized transport existed. Transport technology was limited to walking and the use of animal labour for land transport and to wind for maritime transport. </a:t>
            </a:r>
            <a:r>
              <a:rPr lang="en-GB" sz="1400" b="1" dirty="0">
                <a:latin typeface="Times New Roman" panose="02020603050405020304" pitchFamily="18" charset="0"/>
                <a:cs typeface="Times New Roman" panose="02020603050405020304" pitchFamily="18" charset="0"/>
              </a:rPr>
              <a:t>Speed was slow and small quantities of goods were carried. </a:t>
            </a:r>
          </a:p>
          <a:p>
            <a:pPr marL="742950" lvl="1" indent="-285750" algn="just">
              <a:buFont typeface="Wingdings" panose="05000000000000000000" pitchFamily="2" charset="2"/>
              <a:buChar char="v"/>
            </a:pPr>
            <a:endParaRPr lang="en-GB" sz="1400" b="1" dirty="0">
              <a:latin typeface="Times New Roman" panose="02020603050405020304" pitchFamily="18" charset="0"/>
              <a:cs typeface="Times New Roman" panose="02020603050405020304" pitchFamily="18" charset="0"/>
            </a:endParaRPr>
          </a:p>
          <a:p>
            <a:pPr marL="742950" lvl="1" indent="-285750" algn="just">
              <a:buFont typeface="Wingdings" panose="05000000000000000000" pitchFamily="2" charset="2"/>
              <a:buChar char="v"/>
            </a:pPr>
            <a:r>
              <a:rPr lang="en-GB" sz="1400" dirty="0">
                <a:latin typeface="Times New Roman" panose="02020603050405020304" pitchFamily="18" charset="0"/>
                <a:cs typeface="Times New Roman" panose="02020603050405020304" pitchFamily="18" charset="0"/>
              </a:rPr>
              <a:t>Waterways were the most efficient transport systems and so the first civilizations emerged along the river systems for agricultural and trading purposes (Tigris-Euphrates, Nile, Indus, Ganges, and Hwang-</a:t>
            </a:r>
            <a:r>
              <a:rPr lang="en-GB" sz="1400" dirty="0" err="1">
                <a:latin typeface="Times New Roman" panose="02020603050405020304" pitchFamily="18" charset="0"/>
                <a:cs typeface="Times New Roman" panose="02020603050405020304" pitchFamily="18" charset="0"/>
              </a:rPr>
              <a:t>Ho</a:t>
            </a:r>
            <a:r>
              <a:rPr lang="en-GB" sz="1400" dirty="0">
                <a:latin typeface="Times New Roman" panose="02020603050405020304" pitchFamily="18" charset="0"/>
                <a:cs typeface="Times New Roman" panose="02020603050405020304" pitchFamily="18" charset="0"/>
              </a:rPr>
              <a:t>). </a:t>
            </a:r>
          </a:p>
          <a:p>
            <a:pPr marL="742950" lvl="1" indent="-285750" algn="just">
              <a:buFont typeface="Wingdings" panose="05000000000000000000" pitchFamily="2" charset="2"/>
              <a:buChar char="v"/>
            </a:pPr>
            <a:endParaRPr lang="en-GB" sz="1400" b="1" dirty="0">
              <a:latin typeface="Times New Roman" panose="02020603050405020304" pitchFamily="18" charset="0"/>
              <a:cs typeface="Times New Roman" panose="02020603050405020304" pitchFamily="18" charset="0"/>
            </a:endParaRPr>
          </a:p>
          <a:p>
            <a:pPr marL="742950" lvl="1" indent="-285750" algn="just">
              <a:buFont typeface="Wingdings" panose="05000000000000000000" pitchFamily="2" charset="2"/>
              <a:buChar char="v"/>
            </a:pPr>
            <a:r>
              <a:rPr lang="en-GB" sz="1400" b="1" dirty="0">
                <a:latin typeface="Times New Roman" panose="02020603050405020304" pitchFamily="18" charset="0"/>
                <a:cs typeface="Times New Roman" panose="02020603050405020304" pitchFamily="18" charset="0"/>
              </a:rPr>
              <a:t>The most extensive trade route by land used the Silk Road, opened around 138 BC, which was connected to the Arab sea routes in the ancient world and was used for many centuries. </a:t>
            </a:r>
          </a:p>
          <a:p>
            <a:pPr marL="742950" lvl="1" indent="-285750" algn="just">
              <a:buFont typeface="Wingdings" panose="05000000000000000000" pitchFamily="2" charset="2"/>
              <a:buChar char="v"/>
            </a:pPr>
            <a:endParaRPr lang="en-GB" sz="1400" b="1" dirty="0">
              <a:latin typeface="Times New Roman" panose="02020603050405020304" pitchFamily="18" charset="0"/>
              <a:cs typeface="Times New Roman" panose="02020603050405020304" pitchFamily="18" charset="0"/>
            </a:endParaRPr>
          </a:p>
          <a:p>
            <a:pPr marL="742950" lvl="1" indent="-285750" algn="just">
              <a:buFont typeface="Wingdings" panose="05000000000000000000" pitchFamily="2" charset="2"/>
              <a:buChar char="v"/>
            </a:pPr>
            <a:r>
              <a:rPr lang="en-GB" sz="1400" b="1" dirty="0">
                <a:latin typeface="Times New Roman" panose="02020603050405020304" pitchFamily="18" charset="0"/>
                <a:cs typeface="Times New Roman" panose="02020603050405020304" pitchFamily="18" charset="0"/>
              </a:rPr>
              <a:t>There is a recent ongoing attempt by China to resuscitate this route, the Silk Road, in order to connect China to Europe by land.</a:t>
            </a:r>
          </a:p>
          <a:p>
            <a:pPr algn="just"/>
            <a:endParaRPr lang="en-GB" sz="1400" b="1" dirty="0">
              <a:latin typeface="Times New Roman" panose="02020603050405020304" pitchFamily="18" charset="0"/>
              <a:cs typeface="Times New Roman" panose="02020603050405020304" pitchFamily="18" charset="0"/>
            </a:endParaRPr>
          </a:p>
          <a:p>
            <a:pPr algn="just"/>
            <a:endParaRPr lang="en-GB" sz="1400" b="1" dirty="0">
              <a:latin typeface="Times New Roman" panose="02020603050405020304" pitchFamily="18" charset="0"/>
              <a:cs typeface="Times New Roman" panose="02020603050405020304" pitchFamily="18" charset="0"/>
            </a:endParaRPr>
          </a:p>
          <a:p>
            <a:endParaRPr lang="en-GB" sz="1400" b="1" dirty="0">
              <a:latin typeface="Times New Roman" panose="02020603050405020304" pitchFamily="18" charset="0"/>
              <a:cs typeface="Times New Roman" panose="02020603050405020304" pitchFamily="18" charset="0"/>
            </a:endParaRPr>
          </a:p>
          <a:p>
            <a:endParaRPr lang="en-GB"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117411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520" y="620688"/>
            <a:ext cx="8784976" cy="6340197"/>
          </a:xfrm>
          <a:prstGeom prst="rect">
            <a:avLst/>
          </a:prstGeom>
        </p:spPr>
        <p:txBody>
          <a:bodyPr wrap="square">
            <a:spAutoFit/>
          </a:bodyPr>
          <a:lstStyle/>
          <a:p>
            <a:pPr algn="ctr"/>
            <a:r>
              <a:rPr lang="en-GB" sz="1400" b="1" dirty="0">
                <a:latin typeface="Times New Roman" panose="02020603050405020304" pitchFamily="18" charset="0"/>
                <a:cs typeface="Times New Roman" panose="02020603050405020304" pitchFamily="18" charset="0"/>
              </a:rPr>
              <a:t>HISTORICAL EVOLUTION OF TRANSPORTATION</a:t>
            </a:r>
          </a:p>
          <a:p>
            <a:pPr algn="just"/>
            <a:endParaRPr lang="en-GB" sz="1400" b="1"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r>
              <a:rPr lang="en-GB" sz="1400" b="1" dirty="0">
                <a:latin typeface="Times New Roman" panose="02020603050405020304" pitchFamily="18" charset="0"/>
                <a:cs typeface="Times New Roman" panose="02020603050405020304" pitchFamily="18" charset="0"/>
              </a:rPr>
              <a:t>Transportation during the Industrial Revolution (1800 – 1870)</a:t>
            </a:r>
          </a:p>
          <a:p>
            <a:pPr algn="just"/>
            <a:endParaRPr lang="en-GB" sz="1400" dirty="0">
              <a:latin typeface="Times New Roman" panose="02020603050405020304" pitchFamily="18" charset="0"/>
              <a:cs typeface="Times New Roman" panose="02020603050405020304" pitchFamily="18" charset="0"/>
            </a:endParaRPr>
          </a:p>
          <a:p>
            <a:pPr marL="742950" lvl="1" indent="-285750" algn="just">
              <a:buFont typeface="Wingdings" panose="05000000000000000000" pitchFamily="2" charset="2"/>
              <a:buChar char="v"/>
            </a:pPr>
            <a:r>
              <a:rPr lang="en-GB" sz="1400" dirty="0">
                <a:latin typeface="Times New Roman" panose="02020603050405020304" pitchFamily="18" charset="0"/>
                <a:cs typeface="Times New Roman" panose="02020603050405020304" pitchFamily="18" charset="0"/>
              </a:rPr>
              <a:t>During this period, </a:t>
            </a:r>
            <a:r>
              <a:rPr lang="en-GB" sz="1400" b="1" dirty="0">
                <a:latin typeface="Times New Roman" panose="02020603050405020304" pitchFamily="18" charset="0"/>
                <a:cs typeface="Times New Roman" panose="02020603050405020304" pitchFamily="18" charset="0"/>
              </a:rPr>
              <a:t>major improvements in transportation featured the development of the canal systems in Europe and later railways were developed when steam engines (which converted thermal energy into mechanical energy) were adapted to locomotives. </a:t>
            </a:r>
          </a:p>
          <a:p>
            <a:pPr marL="742950" lvl="1" indent="-285750" algn="just">
              <a:buFont typeface="Wingdings" panose="05000000000000000000" pitchFamily="2" charset="2"/>
              <a:buChar char="v"/>
            </a:pPr>
            <a:endParaRPr lang="en-GB" sz="1400" b="1" dirty="0">
              <a:latin typeface="Times New Roman" panose="02020603050405020304" pitchFamily="18" charset="0"/>
              <a:cs typeface="Times New Roman" panose="02020603050405020304" pitchFamily="18" charset="0"/>
            </a:endParaRPr>
          </a:p>
          <a:p>
            <a:pPr marL="742950" lvl="1" indent="-285750" algn="just">
              <a:buFont typeface="Wingdings" panose="05000000000000000000" pitchFamily="2" charset="2"/>
              <a:buChar char="v"/>
            </a:pPr>
            <a:r>
              <a:rPr lang="en-GB" sz="1400" dirty="0">
                <a:latin typeface="Times New Roman" panose="02020603050405020304" pitchFamily="18" charset="0"/>
                <a:cs typeface="Times New Roman" panose="02020603050405020304" pitchFamily="18" charset="0"/>
              </a:rPr>
              <a:t>Railway transportation revolutionized and transformed inland transportation in the second half of the 19th century. Starting with national railway systems, transcontinental railways were constructed from New York to San Francisco in U.S.A. in 1869, the Trans-Canadian railway in 1886 and the trans-Siberian railway in Russia in 1904. </a:t>
            </a:r>
          </a:p>
          <a:p>
            <a:pPr marL="742950" lvl="1" indent="-285750" algn="just">
              <a:buFont typeface="Wingdings" panose="05000000000000000000" pitchFamily="2" charset="2"/>
              <a:buChar char="v"/>
            </a:pPr>
            <a:endParaRPr lang="en-GB" sz="1400" dirty="0">
              <a:latin typeface="Times New Roman" panose="02020603050405020304" pitchFamily="18" charset="0"/>
              <a:cs typeface="Times New Roman" panose="02020603050405020304" pitchFamily="18" charset="0"/>
            </a:endParaRPr>
          </a:p>
          <a:p>
            <a:pPr marL="742950" lvl="1" indent="-285750" algn="just">
              <a:buFont typeface="Wingdings" panose="05000000000000000000" pitchFamily="2" charset="2"/>
              <a:buChar char="v"/>
            </a:pPr>
            <a:r>
              <a:rPr lang="en-GB" sz="1400" dirty="0">
                <a:latin typeface="Times New Roman" panose="02020603050405020304" pitchFamily="18" charset="0"/>
                <a:cs typeface="Times New Roman" panose="02020603050405020304" pitchFamily="18" charset="0"/>
              </a:rPr>
              <a:t>In addition, regular maritime routes linking harbours worldwide started over the North Atlantic between Europe and North America as ship building technology improved. </a:t>
            </a:r>
          </a:p>
          <a:p>
            <a:pPr lvl="1" algn="just"/>
            <a:endParaRPr lang="en-GB" sz="1400" dirty="0">
              <a:latin typeface="Times New Roman" panose="02020603050405020304" pitchFamily="18" charset="0"/>
              <a:cs typeface="Times New Roman" panose="02020603050405020304" pitchFamily="18" charset="0"/>
            </a:endParaRPr>
          </a:p>
          <a:p>
            <a:pPr marL="742950" lvl="1" indent="-285750" algn="just">
              <a:buFont typeface="Wingdings" panose="05000000000000000000" pitchFamily="2" charset="2"/>
              <a:buChar char="v"/>
            </a:pPr>
            <a:r>
              <a:rPr lang="en-GB" sz="1400" dirty="0">
                <a:latin typeface="Times New Roman" panose="02020603050405020304" pitchFamily="18" charset="0"/>
                <a:cs typeface="Times New Roman" panose="02020603050405020304" pitchFamily="18" charset="0"/>
              </a:rPr>
              <a:t>The major consequence of the Industrial Revolution was the establishment of large distribution networks of raw materials and energy as well as the specialization of transportation services.</a:t>
            </a:r>
          </a:p>
          <a:p>
            <a:pPr marL="285750" indent="-285750" algn="just">
              <a:buFont typeface="Wingdings" panose="05000000000000000000" pitchFamily="2" charset="2"/>
              <a:buChar char="q"/>
            </a:pPr>
            <a:endParaRPr lang="en-GB" sz="1400" b="1"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r>
              <a:rPr lang="en-GB" sz="1400" b="1" dirty="0">
                <a:latin typeface="Times New Roman" panose="02020603050405020304" pitchFamily="18" charset="0"/>
                <a:cs typeface="Times New Roman" panose="02020603050405020304" pitchFamily="18" charset="0"/>
              </a:rPr>
              <a:t>Emergence of Modern Transportation Systems (1870 – 1920)</a:t>
            </a:r>
          </a:p>
          <a:p>
            <a:pPr marL="742950" lvl="1" indent="-285750" algn="just">
              <a:buFont typeface="Wingdings" panose="05000000000000000000" pitchFamily="2" charset="2"/>
              <a:buChar char="v"/>
            </a:pPr>
            <a:endParaRPr lang="en-GB" sz="1400" b="1" dirty="0">
              <a:latin typeface="Times New Roman" panose="02020603050405020304" pitchFamily="18" charset="0"/>
              <a:cs typeface="Times New Roman" panose="02020603050405020304" pitchFamily="18" charset="0"/>
            </a:endParaRPr>
          </a:p>
          <a:p>
            <a:pPr marL="742950" lvl="1" indent="-285750" algn="just">
              <a:buFont typeface="Wingdings" panose="05000000000000000000" pitchFamily="2" charset="2"/>
              <a:buChar char="v"/>
            </a:pPr>
            <a:r>
              <a:rPr lang="en-GB" sz="1400" dirty="0">
                <a:latin typeface="Times New Roman" panose="02020603050405020304" pitchFamily="18" charset="0"/>
                <a:cs typeface="Times New Roman" panose="02020603050405020304" pitchFamily="18" charset="0"/>
              </a:rPr>
              <a:t>International transportation took a new growth phase with </a:t>
            </a:r>
            <a:r>
              <a:rPr lang="en-GB" sz="1400" b="1" dirty="0">
                <a:latin typeface="Times New Roman" panose="02020603050405020304" pitchFamily="18" charset="0"/>
                <a:cs typeface="Times New Roman" panose="02020603050405020304" pitchFamily="18" charset="0"/>
              </a:rPr>
              <a:t>improvements in engine propulsion and a gradual shift from coal to oil in the 1870’s which increased the speed and capacity of maritime transportation. </a:t>
            </a:r>
          </a:p>
          <a:p>
            <a:pPr marL="742950" lvl="1" indent="-285750" algn="just">
              <a:buFont typeface="Wingdings" panose="05000000000000000000" pitchFamily="2" charset="2"/>
              <a:buChar char="v"/>
            </a:pPr>
            <a:endParaRPr lang="en-GB" sz="1400" b="1" dirty="0">
              <a:latin typeface="Times New Roman" panose="02020603050405020304" pitchFamily="18" charset="0"/>
              <a:cs typeface="Times New Roman" panose="02020603050405020304" pitchFamily="18" charset="0"/>
            </a:endParaRPr>
          </a:p>
          <a:p>
            <a:pPr marL="742950" lvl="1" indent="-285750" algn="just">
              <a:buFont typeface="Wingdings" panose="05000000000000000000" pitchFamily="2" charset="2"/>
              <a:buChar char="v"/>
            </a:pPr>
            <a:r>
              <a:rPr lang="en-GB" sz="1400" dirty="0">
                <a:latin typeface="Times New Roman" panose="02020603050405020304" pitchFamily="18" charset="0"/>
                <a:cs typeface="Times New Roman" panose="02020603050405020304" pitchFamily="18" charset="0"/>
              </a:rPr>
              <a:t>Global maritime circulation was also dramatically improved when </a:t>
            </a:r>
            <a:r>
              <a:rPr lang="en-GB" sz="1400" b="1" dirty="0">
                <a:latin typeface="Times New Roman" panose="02020603050405020304" pitchFamily="18" charset="0"/>
                <a:cs typeface="Times New Roman" panose="02020603050405020304" pitchFamily="18" charset="0"/>
              </a:rPr>
              <a:t>infrastructures to reduce intercontinental distances, such as the Suez Canal in 1869 and the Panama Canal in 1914 were constructed.</a:t>
            </a:r>
          </a:p>
          <a:p>
            <a:pPr algn="just"/>
            <a:endParaRPr lang="en-GB"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727293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7504" y="548680"/>
            <a:ext cx="8928992" cy="6124754"/>
          </a:xfrm>
          <a:prstGeom prst="rect">
            <a:avLst/>
          </a:prstGeom>
        </p:spPr>
        <p:txBody>
          <a:bodyPr wrap="square">
            <a:spAutoFit/>
          </a:bodyPr>
          <a:lstStyle/>
          <a:p>
            <a:pPr algn="ctr"/>
            <a:r>
              <a:rPr lang="en-GB" sz="1400" b="1" dirty="0">
                <a:latin typeface="Times New Roman" panose="02020603050405020304" pitchFamily="18" charset="0"/>
                <a:cs typeface="Times New Roman" panose="02020603050405020304" pitchFamily="18" charset="0"/>
              </a:rPr>
              <a:t>HISTORICAL EVOLUTION OF TRANSPORTATION</a:t>
            </a:r>
          </a:p>
          <a:p>
            <a:pPr marL="285750" indent="-285750" algn="just">
              <a:buFont typeface="Wingdings" panose="05000000000000000000" pitchFamily="2" charset="2"/>
              <a:buChar char="q"/>
            </a:pPr>
            <a:endParaRPr lang="en-GB" sz="1400"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r>
              <a:rPr lang="en-GB" sz="1400" dirty="0">
                <a:latin typeface="Times New Roman" panose="02020603050405020304" pitchFamily="18" charset="0"/>
                <a:cs typeface="Times New Roman" panose="02020603050405020304" pitchFamily="18" charset="0"/>
              </a:rPr>
              <a:t>With the Suez Canal, the far reaches of Asia and Australia became more accessible while the Panama Canal linking the American East and West coasts shortened maritime journeys by more than 13,000 kilometres and reduced the distances from various locations globally. </a:t>
            </a:r>
          </a:p>
          <a:p>
            <a:pPr marL="285750" indent="-285750" algn="just">
              <a:buFont typeface="Wingdings" panose="05000000000000000000" pitchFamily="2" charset="2"/>
              <a:buChar char="q"/>
            </a:pPr>
            <a:endParaRPr lang="en-GB" sz="1400"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r>
              <a:rPr lang="en-GB" sz="1400" dirty="0">
                <a:latin typeface="Times New Roman" panose="02020603050405020304" pitchFamily="18" charset="0"/>
                <a:cs typeface="Times New Roman" panose="02020603050405020304" pitchFamily="18" charset="0"/>
              </a:rPr>
              <a:t>Because of these developments, </a:t>
            </a:r>
            <a:r>
              <a:rPr lang="en-GB" sz="1400" b="1" dirty="0">
                <a:latin typeface="Times New Roman" panose="02020603050405020304" pitchFamily="18" charset="0"/>
                <a:cs typeface="Times New Roman" panose="02020603050405020304" pitchFamily="18" charset="0"/>
              </a:rPr>
              <a:t>ships also dramatically increased in size and port infrastructure had to expand in order to accommodate them. </a:t>
            </a:r>
          </a:p>
          <a:p>
            <a:pPr marL="285750" indent="-285750" algn="just">
              <a:buFont typeface="Wingdings" panose="05000000000000000000" pitchFamily="2" charset="2"/>
              <a:buChar char="q"/>
            </a:pPr>
            <a:endParaRPr lang="en-GB" sz="1400" b="1"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r>
              <a:rPr lang="en-GB" sz="1400" b="1" dirty="0">
                <a:latin typeface="Times New Roman" panose="02020603050405020304" pitchFamily="18" charset="0"/>
                <a:cs typeface="Times New Roman" panose="02020603050405020304" pitchFamily="18" charset="0"/>
              </a:rPr>
              <a:t>From the 1880’s, regular intercontinental liner passenger transport services linked major ports of the world until the 1950’s when air transportation took over. During this period, railway networks expanded and became the dominant mode for land transport for both passengers and goods. </a:t>
            </a:r>
          </a:p>
          <a:p>
            <a:pPr marL="285750" indent="-285750" algn="just">
              <a:buFont typeface="Wingdings" panose="05000000000000000000" pitchFamily="2" charset="2"/>
              <a:buChar char="q"/>
            </a:pPr>
            <a:endParaRPr lang="en-GB" sz="1400" b="1"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r>
              <a:rPr lang="en-GB" sz="1400" dirty="0">
                <a:latin typeface="Times New Roman" panose="02020603050405020304" pitchFamily="18" charset="0"/>
                <a:cs typeface="Times New Roman" panose="02020603050405020304" pitchFamily="18" charset="0"/>
              </a:rPr>
              <a:t>Significant growth of urban population led to the use of tramways (streetcars) in Western Europe and United States of America; and in some large metropolitan agglomerations, underground metro systems were constructed, for example, the construction of the London underground railway which started in 1863. </a:t>
            </a:r>
          </a:p>
          <a:p>
            <a:pPr marL="285750" indent="-285750" algn="just">
              <a:buFont typeface="Wingdings" panose="05000000000000000000" pitchFamily="2" charset="2"/>
              <a:buChar char="q"/>
            </a:pPr>
            <a:endParaRPr lang="en-GB" sz="1400"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r>
              <a:rPr lang="en-GB" sz="1400" dirty="0">
                <a:latin typeface="Times New Roman" panose="02020603050405020304" pitchFamily="18" charset="0"/>
                <a:cs typeface="Times New Roman" panose="02020603050405020304" pitchFamily="18" charset="0"/>
              </a:rPr>
              <a:t>Other significant developments include the fact that </a:t>
            </a:r>
            <a:r>
              <a:rPr lang="en-GB" sz="1400" b="1" dirty="0">
                <a:latin typeface="Times New Roman" panose="02020603050405020304" pitchFamily="18" charset="0"/>
                <a:cs typeface="Times New Roman" panose="02020603050405020304" pitchFamily="18" charset="0"/>
              </a:rPr>
              <a:t>by 1895, every continent was linked by telegraphic lines, as a small beginning of the global information network that would emerge in the late 20th century.</a:t>
            </a:r>
          </a:p>
          <a:p>
            <a:pPr marL="285750" indent="-285750" algn="just">
              <a:buFont typeface="Wingdings" panose="05000000000000000000" pitchFamily="2" charset="2"/>
              <a:buChar char="q"/>
            </a:pPr>
            <a:endParaRPr lang="en-GB" sz="1400" b="1"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r>
              <a:rPr lang="en-GB" sz="1400" b="1" dirty="0">
                <a:latin typeface="Times New Roman" panose="02020603050405020304" pitchFamily="18" charset="0"/>
                <a:cs typeface="Times New Roman" panose="02020603050405020304" pitchFamily="18" charset="0"/>
              </a:rPr>
              <a:t>Transportation Development during the </a:t>
            </a:r>
            <a:r>
              <a:rPr lang="en-GB" sz="1400" b="1" dirty="0" err="1">
                <a:latin typeface="Times New Roman" panose="02020603050405020304" pitchFamily="18" charset="0"/>
                <a:cs typeface="Times New Roman" panose="02020603050405020304" pitchFamily="18" charset="0"/>
              </a:rPr>
              <a:t>Fordist</a:t>
            </a:r>
            <a:r>
              <a:rPr lang="en-GB" sz="1400" b="1" dirty="0">
                <a:latin typeface="Times New Roman" panose="02020603050405020304" pitchFamily="18" charset="0"/>
                <a:cs typeface="Times New Roman" panose="02020603050405020304" pitchFamily="18" charset="0"/>
              </a:rPr>
              <a:t> Era (1920 – 1970)</a:t>
            </a:r>
          </a:p>
          <a:p>
            <a:pPr marL="285750" indent="-285750" algn="just">
              <a:buFont typeface="Wingdings" panose="05000000000000000000" pitchFamily="2" charset="2"/>
              <a:buChar char="q"/>
            </a:pPr>
            <a:endParaRPr lang="en-GB" sz="1400" b="1"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r>
              <a:rPr lang="en-GB" sz="1400" dirty="0">
                <a:latin typeface="Times New Roman" panose="02020603050405020304" pitchFamily="18" charset="0"/>
                <a:cs typeface="Times New Roman" panose="02020603050405020304" pitchFamily="18" charset="0"/>
              </a:rPr>
              <a:t>The </a:t>
            </a:r>
            <a:r>
              <a:rPr lang="en-GB" sz="1400" dirty="0" err="1">
                <a:latin typeface="Times New Roman" panose="02020603050405020304" pitchFamily="18" charset="0"/>
                <a:cs typeface="Times New Roman" panose="02020603050405020304" pitchFamily="18" charset="0"/>
              </a:rPr>
              <a:t>Fordist</a:t>
            </a:r>
            <a:r>
              <a:rPr lang="en-GB" sz="1400" dirty="0">
                <a:latin typeface="Times New Roman" panose="02020603050405020304" pitchFamily="18" charset="0"/>
                <a:cs typeface="Times New Roman" panose="02020603050405020304" pitchFamily="18" charset="0"/>
              </a:rPr>
              <a:t> Era was </a:t>
            </a:r>
            <a:r>
              <a:rPr lang="en-GB" sz="1400" b="1" dirty="0">
                <a:latin typeface="Times New Roman" panose="02020603050405020304" pitchFamily="18" charset="0"/>
                <a:cs typeface="Times New Roman" panose="02020603050405020304" pitchFamily="18" charset="0"/>
              </a:rPr>
              <a:t>epitomized by the adoption of the assembly line as the dominant form of industrial production, </a:t>
            </a:r>
            <a:r>
              <a:rPr lang="en-GB" sz="1400" dirty="0">
                <a:latin typeface="Times New Roman" panose="02020603050405020304" pitchFamily="18" charset="0"/>
                <a:cs typeface="Times New Roman" panose="02020603050405020304" pitchFamily="18" charset="0"/>
              </a:rPr>
              <a:t>and this innovation benefited transportation development substantially. </a:t>
            </a:r>
          </a:p>
          <a:p>
            <a:pPr marL="285750" indent="-285750" algn="just">
              <a:buFont typeface="Wingdings" panose="05000000000000000000" pitchFamily="2" charset="2"/>
              <a:buChar char="q"/>
            </a:pPr>
            <a:endParaRPr lang="en-GB" sz="1400" b="1"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r>
              <a:rPr lang="en-GB" sz="1400" b="1" dirty="0">
                <a:latin typeface="Times New Roman" panose="02020603050405020304" pitchFamily="18" charset="0"/>
                <a:cs typeface="Times New Roman" panose="02020603050405020304" pitchFamily="18" charset="0"/>
              </a:rPr>
              <a:t>The invention of the internal combustion engine </a:t>
            </a:r>
            <a:r>
              <a:rPr lang="en-GB" sz="1400" dirty="0">
                <a:latin typeface="Times New Roman" panose="02020603050405020304" pitchFamily="18" charset="0"/>
                <a:cs typeface="Times New Roman" panose="02020603050405020304" pitchFamily="18" charset="0"/>
              </a:rPr>
              <a:t>(a modified version of the diesel engine invented in 1885 and modified by Daimler in 1889) and the </a:t>
            </a:r>
            <a:r>
              <a:rPr lang="en-GB" sz="1400" b="1" dirty="0">
                <a:latin typeface="Times New Roman" panose="02020603050405020304" pitchFamily="18" charset="0"/>
                <a:cs typeface="Times New Roman" panose="02020603050405020304" pitchFamily="18" charset="0"/>
              </a:rPr>
              <a:t>invention of pneumatic tires by Dunlop also in 1885 permitted the production of door-to-door transport vehicles/automobiles such as cars, buses and trucks.</a:t>
            </a:r>
            <a:endParaRPr lang="en-GB"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3465423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7504" y="620688"/>
            <a:ext cx="8928992" cy="5909310"/>
          </a:xfrm>
          <a:prstGeom prst="rect">
            <a:avLst/>
          </a:prstGeom>
        </p:spPr>
        <p:txBody>
          <a:bodyPr wrap="square">
            <a:spAutoFit/>
          </a:bodyPr>
          <a:lstStyle/>
          <a:p>
            <a:pPr algn="ctr"/>
            <a:r>
              <a:rPr lang="en-GB" sz="1400" b="1" dirty="0">
                <a:latin typeface="Times New Roman" panose="02020603050405020304" pitchFamily="18" charset="0"/>
                <a:cs typeface="Times New Roman" panose="02020603050405020304" pitchFamily="18" charset="0"/>
              </a:rPr>
              <a:t>HISTORICAL EVOLUTION OF TRANSPORTATION</a:t>
            </a:r>
          </a:p>
          <a:p>
            <a:pPr algn="just"/>
            <a:endParaRPr lang="en-GB" sz="1400" b="1" dirty="0">
              <a:latin typeface="Times New Roman" panose="02020603050405020304" pitchFamily="18" charset="0"/>
              <a:cs typeface="Times New Roman" panose="02020603050405020304" pitchFamily="18" charset="0"/>
            </a:endParaRPr>
          </a:p>
          <a:p>
            <a:pPr algn="just"/>
            <a:endParaRPr lang="en-GB" sz="1400" b="1"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r>
              <a:rPr lang="en-GB" sz="1600" b="1" dirty="0">
                <a:latin typeface="Times New Roman" panose="02020603050405020304" pitchFamily="18" charset="0"/>
                <a:cs typeface="Times New Roman" panose="02020603050405020304" pitchFamily="18" charset="0"/>
              </a:rPr>
              <a:t>Mass producing these vehicles using the assembly line resulted in economies of scale which enabled bulk commodities such as minerals, crude oil and grain to move over long distances across the world.</a:t>
            </a:r>
          </a:p>
          <a:p>
            <a:pPr marL="285750" indent="-285750" algn="just">
              <a:buFont typeface="Wingdings" panose="05000000000000000000" pitchFamily="2" charset="2"/>
              <a:buChar char="q"/>
            </a:pPr>
            <a:endParaRPr lang="en-GB" sz="1600"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r>
              <a:rPr lang="en-GB" sz="1600" dirty="0">
                <a:latin typeface="Times New Roman" panose="02020603050405020304" pitchFamily="18" charset="0"/>
                <a:cs typeface="Times New Roman" panose="02020603050405020304" pitchFamily="18" charset="0"/>
              </a:rPr>
              <a:t>The era of air transportation was inaugurated by the </a:t>
            </a:r>
            <a:r>
              <a:rPr lang="en-GB" sz="1600" b="1" dirty="0">
                <a:latin typeface="Times New Roman" panose="02020603050405020304" pitchFamily="18" charset="0"/>
                <a:cs typeface="Times New Roman" panose="02020603050405020304" pitchFamily="18" charset="0"/>
              </a:rPr>
              <a:t>first propelled flight which was made in 1903 by the Wright brothers. </a:t>
            </a:r>
            <a:r>
              <a:rPr lang="en-GB" sz="1600" dirty="0">
                <a:latin typeface="Times New Roman" panose="02020603050405020304" pitchFamily="18" charset="0"/>
                <a:cs typeface="Times New Roman" panose="02020603050405020304" pitchFamily="18" charset="0"/>
              </a:rPr>
              <a:t>The 1920’s and 1930’s saw the expansion of regional and national air transport services in Europe and the United States of America. </a:t>
            </a:r>
          </a:p>
          <a:p>
            <a:pPr marL="285750" indent="-285750" algn="just">
              <a:buFont typeface="Wingdings" panose="05000000000000000000" pitchFamily="2" charset="2"/>
              <a:buChar char="q"/>
            </a:pPr>
            <a:endParaRPr lang="en-GB" sz="1600" b="1"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r>
              <a:rPr lang="en-GB" sz="1600" b="1" dirty="0">
                <a:latin typeface="Times New Roman" panose="02020603050405020304" pitchFamily="18" charset="0"/>
                <a:cs typeface="Times New Roman" panose="02020603050405020304" pitchFamily="18" charset="0"/>
              </a:rPr>
              <a:t>The post – World War II period was, however, the turning point for air transportation </a:t>
            </a:r>
            <a:r>
              <a:rPr lang="en-GB" sz="1600" dirty="0">
                <a:latin typeface="Times New Roman" panose="02020603050405020304" pitchFamily="18" charset="0"/>
                <a:cs typeface="Times New Roman" panose="02020603050405020304" pitchFamily="18" charset="0"/>
              </a:rPr>
              <a:t>as the range, capacity and speed of aircrafts increased as well as the average income of the passengers which enabled increased number of people to afford the luxury, speed and convenience of air transportation.</a:t>
            </a:r>
          </a:p>
          <a:p>
            <a:pPr marL="285750" indent="-285750" algn="just">
              <a:buFont typeface="Wingdings" panose="05000000000000000000" pitchFamily="2" charset="2"/>
              <a:buChar char="q"/>
            </a:pPr>
            <a:endParaRPr lang="en-GB" sz="1600"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r>
              <a:rPr lang="en-GB" sz="1600" dirty="0">
                <a:latin typeface="Times New Roman" panose="02020603050405020304" pitchFamily="18" charset="0"/>
                <a:cs typeface="Times New Roman" panose="02020603050405020304" pitchFamily="18" charset="0"/>
              </a:rPr>
              <a:t>The first commercial jet plane, the Boeing 707, was put into service in 1958 and revolutionized the international movement of passengers, marking the end of passenger transoceanic ships.</a:t>
            </a:r>
          </a:p>
          <a:p>
            <a:pPr marL="285750" indent="-285750" algn="just">
              <a:buFont typeface="Wingdings" panose="05000000000000000000" pitchFamily="2" charset="2"/>
              <a:buChar char="q"/>
            </a:pPr>
            <a:endParaRPr lang="en-GB" sz="1600"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r>
              <a:rPr lang="en-GB" sz="1600" dirty="0">
                <a:latin typeface="Times New Roman" panose="02020603050405020304" pitchFamily="18" charset="0"/>
                <a:cs typeface="Times New Roman" panose="02020603050405020304" pitchFamily="18" charset="0"/>
              </a:rPr>
              <a:t>Basic telecommunication infrastructures such as the telephone and the radio also mass marketed during the </a:t>
            </a:r>
            <a:r>
              <a:rPr lang="en-GB" sz="1600" dirty="0" err="1">
                <a:latin typeface="Times New Roman" panose="02020603050405020304" pitchFamily="18" charset="0"/>
                <a:cs typeface="Times New Roman" panose="02020603050405020304" pitchFamily="18" charset="0"/>
              </a:rPr>
              <a:t>Fordist</a:t>
            </a:r>
            <a:r>
              <a:rPr lang="en-GB" sz="1600" dirty="0">
                <a:latin typeface="Times New Roman" panose="02020603050405020304" pitchFamily="18" charset="0"/>
                <a:cs typeface="Times New Roman" panose="02020603050405020304" pitchFamily="18" charset="0"/>
              </a:rPr>
              <a:t> Era. In fact, the widespread diffusion of the automobile from the 1950’s has so drastically changed lifestyles and the structure of cites, especially, in developed countries. </a:t>
            </a:r>
          </a:p>
          <a:p>
            <a:pPr marL="285750" indent="-285750" algn="just">
              <a:buFont typeface="Wingdings" panose="05000000000000000000" pitchFamily="2" charset="2"/>
              <a:buChar char="q"/>
            </a:pPr>
            <a:endParaRPr lang="en-GB" sz="1600"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r>
              <a:rPr lang="en-GB" sz="1600" dirty="0">
                <a:latin typeface="Times New Roman" panose="02020603050405020304" pitchFamily="18" charset="0"/>
                <a:cs typeface="Times New Roman" panose="02020603050405020304" pitchFamily="18" charset="0"/>
              </a:rPr>
              <a:t>It has encouraged suburbanization and enabled cities to expand to areas larger than 100 kilometres in diameter and thus encouraged the development of millionaire cites and megalopolis.</a:t>
            </a:r>
          </a:p>
        </p:txBody>
      </p:sp>
    </p:spTree>
    <p:extLst>
      <p:ext uri="{BB962C8B-B14F-4D97-AF65-F5344CB8AC3E}">
        <p14:creationId xmlns:p14="http://schemas.microsoft.com/office/powerpoint/2010/main" val="14538560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520" y="764704"/>
            <a:ext cx="8784976" cy="5355312"/>
          </a:xfrm>
          <a:prstGeom prst="rect">
            <a:avLst/>
          </a:prstGeom>
        </p:spPr>
        <p:txBody>
          <a:bodyPr wrap="square">
            <a:spAutoFit/>
          </a:bodyPr>
          <a:lstStyle/>
          <a:p>
            <a:pPr algn="ctr"/>
            <a:r>
              <a:rPr lang="en-GB" sz="1400" b="1" dirty="0">
                <a:latin typeface="Times New Roman" panose="02020603050405020304" pitchFamily="18" charset="0"/>
                <a:cs typeface="Times New Roman" panose="02020603050405020304" pitchFamily="18" charset="0"/>
              </a:rPr>
              <a:t>HISTORICAL EVOLUTION OF TRANSPORTATION</a:t>
            </a:r>
          </a:p>
          <a:p>
            <a:pPr algn="just"/>
            <a:endParaRPr lang="en-GB" sz="1400" b="1" dirty="0">
              <a:latin typeface="Times New Roman" panose="02020603050405020304" pitchFamily="18" charset="0"/>
              <a:cs typeface="Times New Roman" panose="02020603050405020304" pitchFamily="18" charset="0"/>
            </a:endParaRPr>
          </a:p>
          <a:p>
            <a:pPr algn="just"/>
            <a:endParaRPr lang="en-GB" sz="1400" b="1"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r>
              <a:rPr lang="en-GB" sz="1400" b="1" dirty="0">
                <a:latin typeface="Times New Roman" panose="02020603050405020304" pitchFamily="18" charset="0"/>
                <a:cs typeface="Times New Roman" panose="02020603050405020304" pitchFamily="18" charset="0"/>
              </a:rPr>
              <a:t>Post- </a:t>
            </a:r>
            <a:r>
              <a:rPr lang="en-GB" sz="1400" b="1" dirty="0" err="1">
                <a:latin typeface="Times New Roman" panose="02020603050405020304" pitchFamily="18" charset="0"/>
                <a:cs typeface="Times New Roman" panose="02020603050405020304" pitchFamily="18" charset="0"/>
              </a:rPr>
              <a:t>Fordist</a:t>
            </a:r>
            <a:r>
              <a:rPr lang="en-GB" sz="1400" b="1" dirty="0">
                <a:latin typeface="Times New Roman" panose="02020603050405020304" pitchFamily="18" charset="0"/>
                <a:cs typeface="Times New Roman" panose="02020603050405020304" pitchFamily="18" charset="0"/>
              </a:rPr>
              <a:t> Era of the 1970’s till Present</a:t>
            </a:r>
          </a:p>
          <a:p>
            <a:pPr algn="just"/>
            <a:endParaRPr lang="en-GB" sz="1400" b="1" dirty="0">
              <a:latin typeface="Times New Roman" panose="02020603050405020304" pitchFamily="18" charset="0"/>
              <a:cs typeface="Times New Roman" panose="02020603050405020304" pitchFamily="18" charset="0"/>
            </a:endParaRPr>
          </a:p>
          <a:p>
            <a:pPr marL="742950" lvl="1" indent="-285750" algn="just">
              <a:buFont typeface="Wingdings" panose="05000000000000000000" pitchFamily="2" charset="2"/>
              <a:buChar char="v"/>
            </a:pPr>
            <a:r>
              <a:rPr lang="en-GB" sz="1600" b="1" dirty="0">
                <a:latin typeface="Times New Roman" panose="02020603050405020304" pitchFamily="18" charset="0"/>
                <a:cs typeface="Times New Roman" panose="02020603050405020304" pitchFamily="18" charset="0"/>
              </a:rPr>
              <a:t>Among the major changes in international transportation since 1970’s and 1980’s are the massive development in telecommunications, the globalization of trade, more efficient distribution systems and the considerable development of air transportation. </a:t>
            </a:r>
          </a:p>
          <a:p>
            <a:pPr marL="742950" lvl="1" indent="-285750" algn="just">
              <a:buFont typeface="Wingdings" panose="05000000000000000000" pitchFamily="2" charset="2"/>
              <a:buChar char="v"/>
            </a:pPr>
            <a:endParaRPr lang="en-GB" sz="1600" b="1" dirty="0">
              <a:latin typeface="Times New Roman" panose="02020603050405020304" pitchFamily="18" charset="0"/>
              <a:cs typeface="Times New Roman" panose="02020603050405020304" pitchFamily="18" charset="0"/>
            </a:endParaRPr>
          </a:p>
          <a:p>
            <a:pPr marL="742950" lvl="1" indent="-285750" algn="just">
              <a:buFont typeface="Wingdings" panose="05000000000000000000" pitchFamily="2" charset="2"/>
              <a:buChar char="v"/>
            </a:pPr>
            <a:r>
              <a:rPr lang="en-GB" sz="1600" dirty="0">
                <a:latin typeface="Times New Roman" panose="02020603050405020304" pitchFamily="18" charset="0"/>
                <a:cs typeface="Times New Roman" panose="02020603050405020304" pitchFamily="18" charset="0"/>
              </a:rPr>
              <a:t>At the international level, globalization processes have been supported by improvements in transport technology such as </a:t>
            </a:r>
            <a:r>
              <a:rPr lang="en-GB" sz="1600" b="1" dirty="0">
                <a:latin typeface="Times New Roman" panose="02020603050405020304" pitchFamily="18" charset="0"/>
                <a:cs typeface="Times New Roman" panose="02020603050405020304" pitchFamily="18" charset="0"/>
              </a:rPr>
              <a:t>the use of containers </a:t>
            </a:r>
            <a:r>
              <a:rPr lang="en-GB" sz="1600" dirty="0">
                <a:latin typeface="Times New Roman" panose="02020603050405020304" pitchFamily="18" charset="0"/>
                <a:cs typeface="Times New Roman" panose="02020603050405020304" pitchFamily="18" charset="0"/>
              </a:rPr>
              <a:t>which increased flexibility, reduced transhipment costs and delays and increased the quantity of freight moved at local, regional and international levels. </a:t>
            </a:r>
          </a:p>
          <a:p>
            <a:pPr marL="742950" lvl="1" indent="-285750" algn="just">
              <a:buFont typeface="Wingdings" panose="05000000000000000000" pitchFamily="2" charset="2"/>
              <a:buChar char="v"/>
            </a:pPr>
            <a:endParaRPr lang="en-GB" sz="1600" dirty="0">
              <a:latin typeface="Times New Roman" panose="02020603050405020304" pitchFamily="18" charset="0"/>
              <a:cs typeface="Times New Roman" panose="02020603050405020304" pitchFamily="18" charset="0"/>
            </a:endParaRPr>
          </a:p>
          <a:p>
            <a:pPr marL="742950" lvl="1" indent="-285750" algn="just">
              <a:buFont typeface="Wingdings" panose="05000000000000000000" pitchFamily="2" charset="2"/>
              <a:buChar char="v"/>
            </a:pPr>
            <a:r>
              <a:rPr lang="en-GB" sz="1600" dirty="0">
                <a:latin typeface="Times New Roman" panose="02020603050405020304" pitchFamily="18" charset="0"/>
                <a:cs typeface="Times New Roman" panose="02020603050405020304" pitchFamily="18" charset="0"/>
              </a:rPr>
              <a:t>Also after the 1970’s, telecommunications successfully merged with information technologies and the information highway became a reality (as fibre optic cables gradually replaced copper wires), and this increased the capacity to transmit information between computers. </a:t>
            </a:r>
          </a:p>
          <a:p>
            <a:pPr marL="742950" lvl="1" indent="-285750" algn="just">
              <a:buFont typeface="Wingdings" panose="05000000000000000000" pitchFamily="2" charset="2"/>
              <a:buChar char="v"/>
            </a:pPr>
            <a:endParaRPr lang="en-GB" sz="1600" dirty="0">
              <a:latin typeface="Times New Roman" panose="02020603050405020304" pitchFamily="18" charset="0"/>
              <a:cs typeface="Times New Roman" panose="02020603050405020304" pitchFamily="18" charset="0"/>
            </a:endParaRPr>
          </a:p>
          <a:p>
            <a:pPr marL="742950" lvl="1" indent="-285750" algn="just">
              <a:buFont typeface="Wingdings" panose="05000000000000000000" pitchFamily="2" charset="2"/>
              <a:buChar char="v"/>
            </a:pPr>
            <a:endParaRPr lang="en-GB" sz="1600" dirty="0">
              <a:latin typeface="Times New Roman" panose="02020603050405020304" pitchFamily="18" charset="0"/>
              <a:cs typeface="Times New Roman" panose="02020603050405020304" pitchFamily="18" charset="0"/>
            </a:endParaRPr>
          </a:p>
          <a:p>
            <a:pPr marL="742950" lvl="1" indent="-285750" algn="just">
              <a:buFont typeface="Wingdings" panose="05000000000000000000" pitchFamily="2" charset="2"/>
              <a:buChar char="v"/>
            </a:pPr>
            <a:r>
              <a:rPr lang="en-GB" sz="1600" dirty="0">
                <a:latin typeface="Times New Roman" panose="02020603050405020304" pitchFamily="18" charset="0"/>
                <a:cs typeface="Times New Roman" panose="02020603050405020304" pitchFamily="18" charset="0"/>
              </a:rPr>
              <a:t>As the efficiency of the processing power of computers improved, wireless technology produced cellular networks which expanded and merged to cover whole cities, countries, regions and then continents. </a:t>
            </a:r>
          </a:p>
        </p:txBody>
      </p:sp>
    </p:spTree>
    <p:extLst>
      <p:ext uri="{BB962C8B-B14F-4D97-AF65-F5344CB8AC3E}">
        <p14:creationId xmlns:p14="http://schemas.microsoft.com/office/powerpoint/2010/main" val="33814408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7504" y="620688"/>
            <a:ext cx="8928992" cy="5970865"/>
          </a:xfrm>
          <a:prstGeom prst="rect">
            <a:avLst/>
          </a:prstGeom>
        </p:spPr>
        <p:txBody>
          <a:bodyPr wrap="square">
            <a:spAutoFit/>
          </a:bodyPr>
          <a:lstStyle/>
          <a:p>
            <a:pPr algn="ctr"/>
            <a:r>
              <a:rPr lang="en-GB" sz="1600" b="1" dirty="0">
                <a:latin typeface="Times New Roman" panose="02020603050405020304" pitchFamily="18" charset="0"/>
                <a:cs typeface="Times New Roman" panose="02020603050405020304" pitchFamily="18" charset="0"/>
              </a:rPr>
              <a:t>HISTORICAL EVOLUTION OF TRANSPORTATION</a:t>
            </a:r>
          </a:p>
          <a:p>
            <a:pPr marL="285750" indent="-285750" algn="just">
              <a:buFont typeface="Wingdings" panose="05000000000000000000" pitchFamily="2" charset="2"/>
              <a:buChar char="q"/>
            </a:pPr>
            <a:endParaRPr lang="en-GB" sz="1600" b="1"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r>
              <a:rPr lang="en-GB" sz="1600" b="1" dirty="0">
                <a:latin typeface="Times New Roman" panose="02020603050405020304" pitchFamily="18" charset="0"/>
                <a:cs typeface="Times New Roman" panose="02020603050405020304" pitchFamily="18" charset="0"/>
              </a:rPr>
              <a:t>Telecommunications have now reached the era of individual access, portability and global coverage.</a:t>
            </a:r>
          </a:p>
          <a:p>
            <a:pPr algn="just"/>
            <a:endParaRPr lang="en-GB" sz="1600" dirty="0">
              <a:latin typeface="Times New Roman" panose="02020603050405020304" pitchFamily="18" charset="0"/>
              <a:cs typeface="Times New Roman" panose="02020603050405020304" pitchFamily="18" charset="0"/>
            </a:endParaRPr>
          </a:p>
          <a:p>
            <a:pPr marL="742950" lvl="1" indent="-285750" algn="just">
              <a:buFont typeface="Wingdings" panose="05000000000000000000" pitchFamily="2" charset="2"/>
              <a:buChar char="v"/>
            </a:pPr>
            <a:r>
              <a:rPr lang="en-GB" sz="1600" dirty="0">
                <a:latin typeface="Times New Roman" panose="02020603050405020304" pitchFamily="18" charset="0"/>
                <a:cs typeface="Times New Roman" panose="02020603050405020304" pitchFamily="18" charset="0"/>
              </a:rPr>
              <a:t>In addition, air and rail transportation experienced remarkable improvements in the late 1960’s and early 1970’s as </a:t>
            </a:r>
            <a:r>
              <a:rPr lang="en-GB" sz="1600" b="1" dirty="0">
                <a:latin typeface="Times New Roman" panose="02020603050405020304" pitchFamily="18" charset="0"/>
                <a:cs typeface="Times New Roman" panose="02020603050405020304" pitchFamily="18" charset="0"/>
              </a:rPr>
              <a:t>high speed trains and aircrafts, like Boeing 747 and Concorde, were introduced (although the Concord was finally retired in 2003). </a:t>
            </a:r>
          </a:p>
          <a:p>
            <a:pPr marL="742950" lvl="1" indent="-285750" algn="just">
              <a:buFont typeface="Wingdings" panose="05000000000000000000" pitchFamily="2" charset="2"/>
              <a:buChar char="v"/>
            </a:pPr>
            <a:endParaRPr lang="en-GB" sz="1600" b="1" dirty="0">
              <a:latin typeface="Times New Roman" panose="02020603050405020304" pitchFamily="18" charset="0"/>
              <a:cs typeface="Times New Roman" panose="02020603050405020304" pitchFamily="18" charset="0"/>
            </a:endParaRPr>
          </a:p>
          <a:p>
            <a:pPr marL="742950" lvl="1" indent="-285750" algn="just">
              <a:buFont typeface="Wingdings" panose="05000000000000000000" pitchFamily="2" charset="2"/>
              <a:buChar char="v"/>
            </a:pPr>
            <a:r>
              <a:rPr lang="en-GB" sz="1600" b="1" dirty="0">
                <a:latin typeface="Times New Roman" panose="02020603050405020304" pitchFamily="18" charset="0"/>
                <a:cs typeface="Times New Roman" panose="02020603050405020304" pitchFamily="18" charset="0"/>
              </a:rPr>
              <a:t>Road transport has assumed dominance but it is responsible for the highest percentage of air pollution worldwide. Meanwhile, automobile manufacturing is no longer concentrated in specific countries like the US, Japan and Germany but in global industries like Ford, General Motors, Toyota, Mercedes Benz </a:t>
            </a:r>
            <a:r>
              <a:rPr lang="en-GB" sz="1600" b="1" dirty="0" err="1">
                <a:latin typeface="Times New Roman" panose="02020603050405020304" pitchFamily="18" charset="0"/>
                <a:cs typeface="Times New Roman" panose="02020603050405020304" pitchFamily="18" charset="0"/>
              </a:rPr>
              <a:t>etc</a:t>
            </a:r>
            <a:r>
              <a:rPr lang="en-GB" sz="1600" b="1" dirty="0">
                <a:latin typeface="Times New Roman" panose="02020603050405020304" pitchFamily="18" charset="0"/>
                <a:cs typeface="Times New Roman" panose="02020603050405020304" pitchFamily="18" charset="0"/>
              </a:rPr>
              <a:t> which have taken over the manufacturing of automobile in all parts of the world, using their subsidiaries.</a:t>
            </a:r>
          </a:p>
          <a:p>
            <a:pPr marL="742950" lvl="1" indent="-285750" algn="just">
              <a:buFont typeface="Wingdings" panose="05000000000000000000" pitchFamily="2" charset="2"/>
              <a:buChar char="v"/>
            </a:pPr>
            <a:endParaRPr lang="en-GB" sz="1600" b="1" dirty="0">
              <a:latin typeface="Times New Roman" panose="02020603050405020304" pitchFamily="18" charset="0"/>
              <a:cs typeface="Times New Roman" panose="02020603050405020304" pitchFamily="18" charset="0"/>
            </a:endParaRPr>
          </a:p>
          <a:p>
            <a:pPr marL="742950" lvl="1" indent="-285750" algn="just">
              <a:buFont typeface="Wingdings" panose="05000000000000000000" pitchFamily="2" charset="2"/>
              <a:buChar char="v"/>
            </a:pPr>
            <a:r>
              <a:rPr lang="en-GB" sz="1600" dirty="0">
                <a:latin typeface="Times New Roman" panose="02020603050405020304" pitchFamily="18" charset="0"/>
                <a:cs typeface="Times New Roman" panose="02020603050405020304" pitchFamily="18" charset="0"/>
              </a:rPr>
              <a:t>There is also increased need for Integrated Transportation Networks and more use of Environmental Impact Assessment (EIA) methods for handling the adverse effects of pollution from transportation.</a:t>
            </a:r>
          </a:p>
          <a:p>
            <a:pPr marL="742950" lvl="1" indent="-285750" algn="just">
              <a:buFont typeface="Wingdings" panose="05000000000000000000" pitchFamily="2" charset="2"/>
              <a:buChar char="v"/>
            </a:pPr>
            <a:endParaRPr lang="en-GB" sz="1600" b="1" dirty="0">
              <a:latin typeface="Times New Roman" panose="02020603050405020304" pitchFamily="18" charset="0"/>
              <a:cs typeface="Times New Roman" panose="02020603050405020304" pitchFamily="18" charset="0"/>
            </a:endParaRPr>
          </a:p>
          <a:p>
            <a:pPr marL="742950" lvl="1" indent="-285750" algn="just">
              <a:buFont typeface="Wingdings" panose="05000000000000000000" pitchFamily="2" charset="2"/>
              <a:buChar char="v"/>
            </a:pPr>
            <a:r>
              <a:rPr lang="en-GB" sz="1600" b="1" dirty="0">
                <a:latin typeface="Times New Roman" panose="02020603050405020304" pitchFamily="18" charset="0"/>
                <a:cs typeface="Times New Roman" panose="02020603050405020304" pitchFamily="18" charset="0"/>
              </a:rPr>
              <a:t>In the future, transportation will more likely involve the development of the maglev system which is the first fundamental innovation in railway transportation since the Industrial Revolution. The first commercial maglev system was introduced in Shanghai, China in 2003 and has an operational speed of 440 kilometres per hour. </a:t>
            </a:r>
            <a:r>
              <a:rPr lang="en-GB" sz="1600" dirty="0">
                <a:latin typeface="Times New Roman" panose="02020603050405020304" pitchFamily="18" charset="0"/>
                <a:cs typeface="Times New Roman" panose="02020603050405020304" pitchFamily="18" charset="0"/>
              </a:rPr>
              <a:t>Other major new approaches are automated transport systems and the use of fuel cells.</a:t>
            </a:r>
          </a:p>
        </p:txBody>
      </p:sp>
    </p:spTree>
    <p:extLst>
      <p:ext uri="{BB962C8B-B14F-4D97-AF65-F5344CB8AC3E}">
        <p14:creationId xmlns:p14="http://schemas.microsoft.com/office/powerpoint/2010/main" val="17807129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67544" y="908720"/>
            <a:ext cx="8352928" cy="5386090"/>
          </a:xfrm>
          <a:prstGeom prst="rect">
            <a:avLst/>
          </a:prstGeom>
          <a:noFill/>
        </p:spPr>
        <p:txBody>
          <a:bodyPr wrap="square" rtlCol="0">
            <a:spAutoFit/>
          </a:bodyPr>
          <a:lstStyle/>
          <a:p>
            <a:r>
              <a:rPr lang="en-GB" sz="1400" dirty="0">
                <a:latin typeface="Times New Roman" panose="02020603050405020304" pitchFamily="18" charset="0"/>
                <a:cs typeface="Times New Roman" panose="02020603050405020304" pitchFamily="18" charset="0"/>
              </a:rPr>
              <a:t>Course Assessment:</a:t>
            </a:r>
          </a:p>
          <a:p>
            <a:endParaRPr lang="en-GB" sz="1400" dirty="0">
              <a:latin typeface="Times New Roman" panose="02020603050405020304" pitchFamily="18" charset="0"/>
              <a:cs typeface="Times New Roman" panose="02020603050405020304" pitchFamily="18" charset="0"/>
            </a:endParaRPr>
          </a:p>
          <a:p>
            <a:r>
              <a:rPr lang="en-GB" sz="1400" dirty="0">
                <a:latin typeface="Times New Roman" panose="02020603050405020304" pitchFamily="18" charset="0"/>
                <a:cs typeface="Times New Roman" panose="02020603050405020304" pitchFamily="18" charset="0"/>
              </a:rPr>
              <a:t>Semester long Assignment: 15 %</a:t>
            </a:r>
          </a:p>
          <a:p>
            <a:r>
              <a:rPr lang="en-GB" sz="1400" dirty="0">
                <a:latin typeface="Times New Roman" panose="02020603050405020304" pitchFamily="18" charset="0"/>
                <a:cs typeface="Times New Roman" panose="02020603050405020304" pitchFamily="18" charset="0"/>
              </a:rPr>
              <a:t>Presentation: 5 % </a:t>
            </a:r>
          </a:p>
          <a:p>
            <a:r>
              <a:rPr lang="en-GB" sz="1400" dirty="0">
                <a:latin typeface="Times New Roman" panose="02020603050405020304" pitchFamily="18" charset="0"/>
                <a:cs typeface="Times New Roman" panose="02020603050405020304" pitchFamily="18" charset="0"/>
              </a:rPr>
              <a:t>Test: 10 %</a:t>
            </a:r>
          </a:p>
          <a:p>
            <a:r>
              <a:rPr lang="en-GB" sz="1400" dirty="0">
                <a:latin typeface="Times New Roman" panose="02020603050405020304" pitchFamily="18" charset="0"/>
                <a:cs typeface="Times New Roman" panose="02020603050405020304" pitchFamily="18" charset="0"/>
              </a:rPr>
              <a:t>Exams: 70%</a:t>
            </a:r>
          </a:p>
          <a:p>
            <a:pPr algn="just"/>
            <a:endParaRPr lang="en-GB" sz="1400" dirty="0">
              <a:latin typeface="Times New Roman" panose="02020603050405020304" pitchFamily="18" charset="0"/>
              <a:cs typeface="Times New Roman" panose="02020603050405020304" pitchFamily="18" charset="0"/>
            </a:endParaRPr>
          </a:p>
          <a:p>
            <a:pPr algn="just"/>
            <a:r>
              <a:rPr lang="en-GB" sz="1400" dirty="0">
                <a:latin typeface="Times New Roman" panose="02020603050405020304" pitchFamily="18" charset="0"/>
                <a:cs typeface="Times New Roman" panose="02020603050405020304" pitchFamily="18" charset="0"/>
              </a:rPr>
              <a:t>Assignment Question: As a Chief Highway Engineer in your local government. You are required to prepare a detailed design and necessary documents for the award of the contract for the construction of a road linking three villages to the local government headquarters. </a:t>
            </a:r>
          </a:p>
          <a:p>
            <a:pPr algn="just"/>
            <a:endParaRPr lang="en-GB" sz="1400" dirty="0">
              <a:latin typeface="Times New Roman" panose="02020603050405020304" pitchFamily="18" charset="0"/>
              <a:cs typeface="Times New Roman" panose="02020603050405020304" pitchFamily="18" charset="0"/>
            </a:endParaRPr>
          </a:p>
          <a:p>
            <a:pPr algn="just"/>
            <a:r>
              <a:rPr lang="en-GB" sz="1400" dirty="0">
                <a:latin typeface="Times New Roman" panose="02020603050405020304" pitchFamily="18" charset="0"/>
                <a:cs typeface="Times New Roman" panose="02020603050405020304" pitchFamily="18" charset="0"/>
              </a:rPr>
              <a:t>Hint: CIV4201 Lectures. You may use Civil 3D software. </a:t>
            </a:r>
          </a:p>
          <a:p>
            <a:pPr algn="just"/>
            <a:endParaRPr lang="en-GB" sz="1400" dirty="0">
              <a:latin typeface="Times New Roman" panose="02020603050405020304" pitchFamily="18" charset="0"/>
              <a:cs typeface="Times New Roman" panose="02020603050405020304" pitchFamily="18" charset="0"/>
            </a:endParaRPr>
          </a:p>
          <a:p>
            <a:pPr algn="just"/>
            <a:r>
              <a:rPr lang="en-GB" sz="1400" dirty="0">
                <a:latin typeface="Times New Roman" panose="02020603050405020304" pitchFamily="18" charset="0"/>
                <a:cs typeface="Times New Roman" panose="02020603050405020304" pitchFamily="18" charset="0"/>
              </a:rPr>
              <a:t>Submission date: to be decided.</a:t>
            </a:r>
          </a:p>
          <a:p>
            <a:pPr algn="just"/>
            <a:endParaRPr lang="en-GB" sz="1400" dirty="0">
              <a:latin typeface="Times New Roman" panose="02020603050405020304" pitchFamily="18" charset="0"/>
              <a:cs typeface="Times New Roman" panose="02020603050405020304" pitchFamily="18" charset="0"/>
            </a:endParaRPr>
          </a:p>
          <a:p>
            <a:r>
              <a:rPr lang="en-GB" sz="1400" dirty="0">
                <a:latin typeface="Times New Roman" panose="02020603050405020304" pitchFamily="18" charset="0"/>
                <a:cs typeface="Times New Roman" panose="02020603050405020304" pitchFamily="18" charset="0"/>
              </a:rPr>
              <a:t>Presentation: Oral presentation of the assignment above (compulsory).</a:t>
            </a:r>
          </a:p>
          <a:p>
            <a:r>
              <a:rPr lang="en-GB" sz="1400" dirty="0">
                <a:latin typeface="Times New Roman" panose="02020603050405020304" pitchFamily="18" charset="0"/>
                <a:cs typeface="Times New Roman" panose="02020603050405020304" pitchFamily="18" charset="0"/>
              </a:rPr>
              <a:t>Presentation date: to be decided</a:t>
            </a:r>
          </a:p>
          <a:p>
            <a:r>
              <a:rPr lang="en-GB" sz="1400" dirty="0">
                <a:latin typeface="Times New Roman" panose="02020603050405020304" pitchFamily="18" charset="0"/>
                <a:cs typeface="Times New Roman" panose="02020603050405020304" pitchFamily="18" charset="0"/>
              </a:rPr>
              <a:t>Presentation format: You should prepare a presentation slides</a:t>
            </a:r>
          </a:p>
          <a:p>
            <a:endParaRPr lang="en-GB" dirty="0"/>
          </a:p>
          <a:p>
            <a:r>
              <a:rPr lang="en-GB" sz="1400" dirty="0">
                <a:latin typeface="Times New Roman" panose="02020603050405020304" pitchFamily="18" charset="0"/>
                <a:cs typeface="Times New Roman" panose="02020603050405020304" pitchFamily="18" charset="0"/>
              </a:rPr>
              <a:t>Lectures: Only 5 minutes late will be tolerated, advance notice may be considered.</a:t>
            </a:r>
          </a:p>
          <a:p>
            <a:r>
              <a:rPr lang="en-GB" sz="1400" dirty="0">
                <a:latin typeface="Times New Roman" panose="02020603050405020304" pitchFamily="18" charset="0"/>
                <a:cs typeface="Times New Roman" panose="02020603050405020304" pitchFamily="18" charset="0"/>
              </a:rPr>
              <a:t>Attendance: You must have at least 75% attendance to qualify for writing the exams.</a:t>
            </a:r>
          </a:p>
          <a:p>
            <a:endParaRPr lang="en-GB" dirty="0"/>
          </a:p>
          <a:p>
            <a:pPr algn="just"/>
            <a:r>
              <a:rPr lang="en-GB" sz="1400" dirty="0">
                <a:latin typeface="Times New Roman" panose="02020603050405020304" pitchFamily="18" charset="0"/>
                <a:cs typeface="Times New Roman" panose="02020603050405020304" pitchFamily="18" charset="0"/>
              </a:rPr>
              <a:t>Absence from the lecture: Student should obtain permission based on genuine reasons prior to the effective date, in case of sickness prompt notice should be given and medical report from reputable hospital should be presented.</a:t>
            </a:r>
          </a:p>
        </p:txBody>
      </p:sp>
    </p:spTree>
    <p:extLst>
      <p:ext uri="{BB962C8B-B14F-4D97-AF65-F5344CB8AC3E}">
        <p14:creationId xmlns:p14="http://schemas.microsoft.com/office/powerpoint/2010/main" val="5753577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95536" y="1124744"/>
            <a:ext cx="8352928" cy="4278094"/>
          </a:xfrm>
          <a:prstGeom prst="rect">
            <a:avLst/>
          </a:prstGeom>
        </p:spPr>
        <p:txBody>
          <a:bodyPr wrap="square">
            <a:spAutoFit/>
          </a:bodyPr>
          <a:lstStyle/>
          <a:p>
            <a:pPr algn="ctr"/>
            <a:r>
              <a:rPr lang="en-GB" sz="1600" b="1" dirty="0">
                <a:latin typeface="Times New Roman" panose="02020603050405020304" pitchFamily="18" charset="0"/>
                <a:cs typeface="Times New Roman" panose="02020603050405020304" pitchFamily="18" charset="0"/>
              </a:rPr>
              <a:t>HISTORICAL DEVELOPMENT OF TRANSPORTATION INFRASRUCTURE IN NIGERIA</a:t>
            </a:r>
          </a:p>
          <a:p>
            <a:pPr algn="just"/>
            <a:endParaRPr lang="en-GB" sz="1600"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r>
              <a:rPr lang="en-GB" sz="1600" dirty="0">
                <a:latin typeface="Times New Roman" panose="02020603050405020304" pitchFamily="18" charset="0"/>
                <a:cs typeface="Times New Roman" panose="02020603050405020304" pitchFamily="18" charset="0"/>
              </a:rPr>
              <a:t>There is no doubt that at present, transportation constitutes one of the major features of the economic development of Nigeria.</a:t>
            </a:r>
          </a:p>
          <a:p>
            <a:pPr marL="285750" indent="-285750" algn="just">
              <a:buFont typeface="Wingdings" panose="05000000000000000000" pitchFamily="2" charset="2"/>
              <a:buChar char="q"/>
            </a:pPr>
            <a:endParaRPr lang="en-GB" sz="1600" b="1"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r>
              <a:rPr lang="en-GB" sz="1600" b="1" dirty="0">
                <a:latin typeface="Times New Roman" panose="02020603050405020304" pitchFamily="18" charset="0"/>
                <a:cs typeface="Times New Roman" panose="02020603050405020304" pitchFamily="18" charset="0"/>
              </a:rPr>
              <a:t>Historically, the early 20th century saw the shift of traffic from the waterways to the railways and later on to road transportation mode or network while airways transportation was introduced after World War II. </a:t>
            </a:r>
          </a:p>
          <a:p>
            <a:pPr marL="285750" indent="-285750" algn="just">
              <a:buFont typeface="Wingdings" panose="05000000000000000000" pitchFamily="2" charset="2"/>
              <a:buChar char="q"/>
            </a:pPr>
            <a:endParaRPr lang="en-GB" sz="1600" b="1"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r>
              <a:rPr lang="en-GB" sz="1600" b="1" dirty="0">
                <a:latin typeface="Times New Roman" panose="02020603050405020304" pitchFamily="18" charset="0"/>
                <a:cs typeface="Times New Roman" panose="02020603050405020304" pitchFamily="18" charset="0"/>
              </a:rPr>
              <a:t>Each change had implications for the pattern of commodity flow, regional trade and economic development of Nigeria.</a:t>
            </a:r>
          </a:p>
          <a:p>
            <a:pPr marL="285750" indent="-285750" algn="just">
              <a:buFont typeface="Wingdings" panose="05000000000000000000" pitchFamily="2" charset="2"/>
              <a:buChar char="q"/>
            </a:pPr>
            <a:endParaRPr lang="en-GB" sz="1600"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r>
              <a:rPr lang="en-GB" sz="1600" dirty="0">
                <a:latin typeface="Times New Roman" panose="02020603050405020304" pitchFamily="18" charset="0"/>
                <a:cs typeface="Times New Roman" panose="02020603050405020304" pitchFamily="18" charset="0"/>
              </a:rPr>
              <a:t>The historical development of these modes are now discussed </a:t>
            </a:r>
            <a:r>
              <a:rPr lang="en-GB" sz="1600" b="1" dirty="0">
                <a:latin typeface="Times New Roman" panose="02020603050405020304" pitchFamily="18" charset="0"/>
                <a:cs typeface="Times New Roman" panose="02020603050405020304" pitchFamily="18" charset="0"/>
              </a:rPr>
              <a:t>as they are reflected in the research of the author, </a:t>
            </a:r>
            <a:r>
              <a:rPr lang="en-GB" sz="1600" dirty="0">
                <a:latin typeface="Times New Roman" panose="02020603050405020304" pitchFamily="18" charset="0"/>
                <a:cs typeface="Times New Roman" panose="02020603050405020304" pitchFamily="18" charset="0"/>
              </a:rPr>
              <a:t>emphasizing their developmental impact on the Nigerian economy and the prospect of their further development especially the challenges they are facing in their continued contribution to the economic development of Nigeria in the 21st century.</a:t>
            </a:r>
          </a:p>
        </p:txBody>
      </p:sp>
    </p:spTree>
    <p:extLst>
      <p:ext uri="{BB962C8B-B14F-4D97-AF65-F5344CB8AC3E}">
        <p14:creationId xmlns:p14="http://schemas.microsoft.com/office/powerpoint/2010/main" val="14571432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9512" y="764704"/>
            <a:ext cx="8784976" cy="6124754"/>
          </a:xfrm>
          <a:prstGeom prst="rect">
            <a:avLst/>
          </a:prstGeom>
        </p:spPr>
        <p:txBody>
          <a:bodyPr wrap="square">
            <a:spAutoFit/>
          </a:bodyPr>
          <a:lstStyle/>
          <a:p>
            <a:pPr algn="just"/>
            <a:r>
              <a:rPr lang="en-GB" sz="1400" b="1" dirty="0">
                <a:latin typeface="Times New Roman" panose="02020603050405020304" pitchFamily="18" charset="0"/>
                <a:cs typeface="Times New Roman" panose="02020603050405020304" pitchFamily="18" charset="0"/>
              </a:rPr>
              <a:t>THE DEVELOPMENT OF ROAD TRANSPORTATION INFRASTRUCTURE IN NIGERIA</a:t>
            </a:r>
          </a:p>
          <a:p>
            <a:pPr algn="just"/>
            <a:endParaRPr lang="en-GB" sz="1400" b="1"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r>
              <a:rPr lang="en-GB" sz="1400" b="1" dirty="0">
                <a:latin typeface="Times New Roman" panose="02020603050405020304" pitchFamily="18" charset="0"/>
                <a:cs typeface="Times New Roman" panose="02020603050405020304" pitchFamily="18" charset="0"/>
              </a:rPr>
              <a:t>In Nigeria, although existing bush paths were widened to form a skeletal grid of road network, roads were not widely developed until the advent of motor vehicles in the 1920’s and 1930’s and extensive road development took place only after World War II. </a:t>
            </a:r>
          </a:p>
          <a:p>
            <a:pPr marL="285750" indent="-285750" algn="just">
              <a:buFont typeface="Wingdings" panose="05000000000000000000" pitchFamily="2" charset="2"/>
              <a:buChar char="q"/>
            </a:pPr>
            <a:endParaRPr lang="en-GB" sz="1400" b="1"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r>
              <a:rPr lang="en-GB" sz="1400" dirty="0">
                <a:latin typeface="Times New Roman" panose="02020603050405020304" pitchFamily="18" charset="0"/>
                <a:cs typeface="Times New Roman" panose="02020603050405020304" pitchFamily="18" charset="0"/>
              </a:rPr>
              <a:t>In 1926, the road system of Nigeria was classified into three major types as Federal Trunk a Roads, Regional/State Trunk B Roads and Provincial/Local Government Trunk C Roads. In this way, the Federal, regional/state and provincial/local governments were given separate responsibilities for the planning, construction and maintenance of roads in the country.</a:t>
            </a:r>
          </a:p>
          <a:p>
            <a:pPr marL="285750" indent="-285750" algn="just">
              <a:buFont typeface="Wingdings" panose="05000000000000000000" pitchFamily="2" charset="2"/>
              <a:buChar char="q"/>
            </a:pPr>
            <a:endParaRPr lang="en-GB" sz="1400"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r>
              <a:rPr lang="en-GB" sz="1400" b="1" dirty="0">
                <a:latin typeface="Times New Roman" panose="02020603050405020304" pitchFamily="18" charset="0"/>
                <a:cs typeface="Times New Roman" panose="02020603050405020304" pitchFamily="18" charset="0"/>
              </a:rPr>
              <a:t>Although roads were primarily built to feed the railways and be complementary to them, roads eventually took over from the railways as the country’s road network improved and captured more and more traffic from the railways, especially after independence in 1960. </a:t>
            </a:r>
          </a:p>
          <a:p>
            <a:pPr marL="285750" indent="-285750" algn="just">
              <a:buFont typeface="Wingdings" panose="05000000000000000000" pitchFamily="2" charset="2"/>
              <a:buChar char="q"/>
            </a:pPr>
            <a:endParaRPr lang="en-GB" sz="1400" b="1"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r>
              <a:rPr lang="en-GB" sz="1400" dirty="0">
                <a:latin typeface="Times New Roman" panose="02020603050405020304" pitchFamily="18" charset="0"/>
                <a:cs typeface="Times New Roman" panose="02020603050405020304" pitchFamily="18" charset="0"/>
              </a:rPr>
              <a:t>The new roads resulted in tremendous savings in travel time. Since 1980, the Federal Government of Nigeria has expanded the Trunk a road network in the country substantially. </a:t>
            </a:r>
            <a:r>
              <a:rPr lang="en-GB" sz="1400" b="1" dirty="0">
                <a:latin typeface="Times New Roman" panose="02020603050405020304" pitchFamily="18" charset="0"/>
                <a:cs typeface="Times New Roman" panose="02020603050405020304" pitchFamily="18" charset="0"/>
              </a:rPr>
              <a:t>A major feature of the current stage of transport development in Nigeria is the development of high priority linkages, which is associated with a system of 4-lane expressways that were constructed in the country since 1980. </a:t>
            </a:r>
          </a:p>
          <a:p>
            <a:pPr marL="285750" indent="-285750" algn="just">
              <a:buFont typeface="Wingdings" panose="05000000000000000000" pitchFamily="2" charset="2"/>
              <a:buChar char="q"/>
            </a:pPr>
            <a:endParaRPr lang="en-GB" sz="1400" b="1"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r>
              <a:rPr lang="en-GB" sz="1400" dirty="0">
                <a:latin typeface="Times New Roman" panose="02020603050405020304" pitchFamily="18" charset="0"/>
                <a:cs typeface="Times New Roman" panose="02020603050405020304" pitchFamily="18" charset="0"/>
              </a:rPr>
              <a:t>These include the expressways between Lagos and Ibadan, between </a:t>
            </a:r>
            <a:r>
              <a:rPr lang="en-GB" sz="1400" dirty="0" err="1">
                <a:latin typeface="Times New Roman" panose="02020603050405020304" pitchFamily="18" charset="0"/>
                <a:cs typeface="Times New Roman" panose="02020603050405020304" pitchFamily="18" charset="0"/>
              </a:rPr>
              <a:t>Shagamu</a:t>
            </a:r>
            <a:r>
              <a:rPr lang="en-GB" sz="1400" dirty="0">
                <a:latin typeface="Times New Roman" panose="02020603050405020304" pitchFamily="18" charset="0"/>
                <a:cs typeface="Times New Roman" panose="02020603050405020304" pitchFamily="18" charset="0"/>
              </a:rPr>
              <a:t> and Benin City, between Benin City and Onitsha, Onitsha and Enugu as well as between Enugu and Port-Harcourt via Aba and </a:t>
            </a:r>
            <a:r>
              <a:rPr lang="en-GB" sz="1400" dirty="0" err="1">
                <a:latin typeface="Times New Roman" panose="02020603050405020304" pitchFamily="18" charset="0"/>
                <a:cs typeface="Times New Roman" panose="02020603050405020304" pitchFamily="18" charset="0"/>
              </a:rPr>
              <a:t>Umuahia</a:t>
            </a:r>
            <a:r>
              <a:rPr lang="en-GB" sz="1400" dirty="0">
                <a:latin typeface="Times New Roman" panose="02020603050405020304" pitchFamily="18" charset="0"/>
                <a:cs typeface="Times New Roman" panose="02020603050405020304" pitchFamily="18" charset="0"/>
              </a:rPr>
              <a:t> in southern Nigeria. </a:t>
            </a:r>
          </a:p>
          <a:p>
            <a:pPr marL="285750" indent="-285750" algn="just">
              <a:buFont typeface="Wingdings" panose="05000000000000000000" pitchFamily="2" charset="2"/>
              <a:buChar char="q"/>
            </a:pPr>
            <a:endParaRPr lang="en-GB" sz="1400"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r>
              <a:rPr lang="en-GB" sz="1400" dirty="0">
                <a:latin typeface="Times New Roman" panose="02020603050405020304" pitchFamily="18" charset="0"/>
                <a:cs typeface="Times New Roman" panose="02020603050405020304" pitchFamily="18" charset="0"/>
              </a:rPr>
              <a:t>In northern Nigeria, another system of 4-lane expressway has also been constructed between Abuja and Kaduna, between Kaduna and Zaria as well as between Zaria and Kano, and currently the construction of an expressway between Abuja and </a:t>
            </a:r>
            <a:r>
              <a:rPr lang="en-GB" sz="1400" dirty="0" err="1">
                <a:latin typeface="Times New Roman" panose="02020603050405020304" pitchFamily="18" charset="0"/>
                <a:cs typeface="Times New Roman" panose="02020603050405020304" pitchFamily="18" charset="0"/>
              </a:rPr>
              <a:t>Lokoja</a:t>
            </a:r>
            <a:r>
              <a:rPr lang="en-GB" sz="1400" dirty="0">
                <a:latin typeface="Times New Roman" panose="02020603050405020304" pitchFamily="18" charset="0"/>
                <a:cs typeface="Times New Roman" panose="02020603050405020304" pitchFamily="18" charset="0"/>
              </a:rPr>
              <a:t> has just been completed.</a:t>
            </a:r>
          </a:p>
          <a:p>
            <a:pPr algn="just"/>
            <a:endParaRPr lang="en-GB"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599769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116" y="693445"/>
            <a:ext cx="9001000" cy="5755422"/>
          </a:xfrm>
          <a:prstGeom prst="rect">
            <a:avLst/>
          </a:prstGeom>
        </p:spPr>
        <p:txBody>
          <a:bodyPr wrap="square">
            <a:spAutoFit/>
          </a:bodyPr>
          <a:lstStyle/>
          <a:p>
            <a:pPr algn="just"/>
            <a:r>
              <a:rPr lang="en-GB" sz="1600" b="1" dirty="0">
                <a:latin typeface="Times New Roman" panose="02020603050405020304" pitchFamily="18" charset="0"/>
                <a:cs typeface="Times New Roman" panose="02020603050405020304" pitchFamily="18" charset="0"/>
              </a:rPr>
              <a:t>THE DEVELOPMENT OF ROAD TRANSPORTATION INFRASTRUCTURE IN NIGERIA</a:t>
            </a:r>
          </a:p>
          <a:p>
            <a:pPr algn="just"/>
            <a:endParaRPr lang="en-GB" sz="1600" b="1"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r>
              <a:rPr lang="en-GB" sz="1600" b="1" dirty="0">
                <a:latin typeface="Times New Roman" panose="02020603050405020304" pitchFamily="18" charset="0"/>
                <a:cs typeface="Times New Roman" panose="02020603050405020304" pitchFamily="18" charset="0"/>
              </a:rPr>
              <a:t>The two-lane expressways reduced travel time and provided increased capacity for more vehicles to travel between the major cities, which they link together and therefore more intense interaction resulting in more economic development.</a:t>
            </a:r>
          </a:p>
          <a:p>
            <a:pPr marL="285750" indent="-285750" algn="just">
              <a:buFont typeface="Wingdings" panose="05000000000000000000" pitchFamily="2" charset="2"/>
              <a:buChar char="q"/>
            </a:pPr>
            <a:endParaRPr lang="en-GB" sz="1600"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r>
              <a:rPr lang="en-GB" sz="1600" dirty="0">
                <a:latin typeface="Times New Roman" panose="02020603050405020304" pitchFamily="18" charset="0"/>
                <a:cs typeface="Times New Roman" panose="02020603050405020304" pitchFamily="18" charset="0"/>
              </a:rPr>
              <a:t>For example, since the construction of the expressways more intense interaction is experienced between Lagos and Benin, Port- Harcourt and Enugu via Aba and </a:t>
            </a:r>
            <a:r>
              <a:rPr lang="en-GB" sz="1600" dirty="0" err="1">
                <a:latin typeface="Times New Roman" panose="02020603050405020304" pitchFamily="18" charset="0"/>
                <a:cs typeface="Times New Roman" panose="02020603050405020304" pitchFamily="18" charset="0"/>
              </a:rPr>
              <a:t>Umuahia</a:t>
            </a:r>
            <a:r>
              <a:rPr lang="en-GB" sz="1600" dirty="0">
                <a:latin typeface="Times New Roman" panose="02020603050405020304" pitchFamily="18" charset="0"/>
                <a:cs typeface="Times New Roman" panose="02020603050405020304" pitchFamily="18" charset="0"/>
              </a:rPr>
              <a:t> as well as between Abuja, Kaduna, Zaria and Kano. Most parts of the country are linked by roads (especially during the dry seasons). </a:t>
            </a:r>
          </a:p>
          <a:p>
            <a:pPr marL="285750" indent="-285750" algn="just">
              <a:buFont typeface="Wingdings" panose="05000000000000000000" pitchFamily="2" charset="2"/>
              <a:buChar char="q"/>
            </a:pPr>
            <a:endParaRPr lang="en-GB" sz="1600"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r>
              <a:rPr lang="en-GB" sz="1600" dirty="0">
                <a:latin typeface="Times New Roman" panose="02020603050405020304" pitchFamily="18" charset="0"/>
                <a:cs typeface="Times New Roman" panose="02020603050405020304" pitchFamily="18" charset="0"/>
              </a:rPr>
              <a:t>The types of traffic that use the roads are also varied. In the 1950’s, dual-purpose mammy wagons used for carrying both goods and passengers were predominant but these were gradually overtaken by 10 to 15 tonne trucks/lorries and 30 tonne trailers that carry containers for the transportation of goods while heavy tankers are used for the transportation of fuel and other petroleum products by road. </a:t>
            </a:r>
          </a:p>
          <a:p>
            <a:pPr marL="285750" indent="-285750" algn="just">
              <a:buFont typeface="Wingdings" panose="05000000000000000000" pitchFamily="2" charset="2"/>
              <a:buChar char="q"/>
            </a:pPr>
            <a:endParaRPr lang="en-GB" sz="1600"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r>
              <a:rPr lang="en-GB" sz="1600" dirty="0">
                <a:latin typeface="Times New Roman" panose="02020603050405020304" pitchFamily="18" charset="0"/>
                <a:cs typeface="Times New Roman" panose="02020603050405020304" pitchFamily="18" charset="0"/>
              </a:rPr>
              <a:t>Most passengers now travel in buses and minibuses, while some travel in taxis, private cars. Over the years, there has also been a tremendous increase in the number of vehicle registrations. In addition, travellers are becoming increasingly time conscious and there is need to take this into consideration.</a:t>
            </a:r>
          </a:p>
          <a:p>
            <a:pPr marL="285750" indent="-285750" algn="just">
              <a:buFont typeface="Wingdings" panose="05000000000000000000" pitchFamily="2" charset="2"/>
              <a:buChar char="q"/>
            </a:pPr>
            <a:endParaRPr lang="en-GB" sz="1600"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r>
              <a:rPr lang="en-GB" sz="1600" dirty="0">
                <a:latin typeface="Times New Roman" panose="02020603050405020304" pitchFamily="18" charset="0"/>
                <a:cs typeface="Times New Roman" panose="02020603050405020304" pitchFamily="18" charset="0"/>
              </a:rPr>
              <a:t>There is no doubt that the Federal, state and local governments have been giving high priority to more road construction in their development plans and annual capital budgets in order to achieve more economic development and promote national unity, interregional trade and tourism. </a:t>
            </a:r>
          </a:p>
          <a:p>
            <a:pPr marL="285750" indent="-285750" algn="just">
              <a:buFont typeface="Wingdings" panose="05000000000000000000" pitchFamily="2" charset="2"/>
              <a:buChar char="q"/>
            </a:pPr>
            <a:endParaRPr lang="en-GB" sz="1600" dirty="0"/>
          </a:p>
        </p:txBody>
      </p:sp>
    </p:spTree>
    <p:extLst>
      <p:ext uri="{BB962C8B-B14F-4D97-AF65-F5344CB8AC3E}">
        <p14:creationId xmlns:p14="http://schemas.microsoft.com/office/powerpoint/2010/main" val="20729796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7504" y="713854"/>
            <a:ext cx="8856984" cy="5262979"/>
          </a:xfrm>
          <a:prstGeom prst="rect">
            <a:avLst/>
          </a:prstGeom>
        </p:spPr>
        <p:txBody>
          <a:bodyPr wrap="square">
            <a:spAutoFit/>
          </a:bodyPr>
          <a:lstStyle/>
          <a:p>
            <a:pPr marL="285750" indent="-285750" algn="just">
              <a:buFont typeface="Wingdings" panose="05000000000000000000" pitchFamily="2" charset="2"/>
              <a:buChar char="q"/>
            </a:pPr>
            <a:endParaRPr lang="en-GB" sz="1400" dirty="0">
              <a:latin typeface="Times-Roman"/>
            </a:endParaRPr>
          </a:p>
          <a:p>
            <a:pPr marL="285750" indent="-285750" algn="just">
              <a:buFont typeface="Wingdings" panose="05000000000000000000" pitchFamily="2" charset="2"/>
              <a:buChar char="q"/>
            </a:pPr>
            <a:r>
              <a:rPr lang="en-GB" sz="1400" dirty="0">
                <a:latin typeface="Times-Bold"/>
              </a:rPr>
              <a:t>Consequently, the contributions of road transportation to the socio-economic development in Nigeria are not only significant but also decisive since they opened up new lands for agricultural, industrial and residential development. Roads changed the orientation of the interior areas of the country from the waterways and the railways to the road network and opened up the interior parts of the country to modern means of transportation because they are flexible. </a:t>
            </a:r>
          </a:p>
          <a:p>
            <a:pPr marL="285750" indent="-285750" algn="just">
              <a:buFont typeface="Wingdings" panose="05000000000000000000" pitchFamily="2" charset="2"/>
              <a:buChar char="q"/>
            </a:pPr>
            <a:endParaRPr lang="en-GB" sz="1400" dirty="0">
              <a:latin typeface="Times-Bold"/>
            </a:endParaRPr>
          </a:p>
          <a:p>
            <a:pPr marL="285750" indent="-285750" algn="just">
              <a:buFont typeface="Wingdings" panose="05000000000000000000" pitchFamily="2" charset="2"/>
              <a:buChar char="q"/>
            </a:pPr>
            <a:r>
              <a:rPr lang="en-GB" sz="1400" dirty="0">
                <a:latin typeface="Times-Bold"/>
              </a:rPr>
              <a:t>They opened economic and settlement frontiers and provided increased accessibility to areas where export crops were cultivated. Roads integrated urban and rural settlements and encouraged long-distance trade. Interregional trade promotes internal unity, fulfils complimentary nutritional needs of Nigerians and also raises the economic standards of the traders engaged in the long-distance trade.</a:t>
            </a:r>
          </a:p>
          <a:p>
            <a:pPr marL="285750" indent="-285750" algn="just">
              <a:buFont typeface="Wingdings" panose="05000000000000000000" pitchFamily="2" charset="2"/>
              <a:buChar char="q"/>
            </a:pPr>
            <a:endParaRPr lang="en-GB" sz="1400" dirty="0">
              <a:latin typeface="Times-Bold"/>
            </a:endParaRPr>
          </a:p>
          <a:p>
            <a:pPr marL="285750" indent="-285750" algn="just">
              <a:buFont typeface="Wingdings" panose="05000000000000000000" pitchFamily="2" charset="2"/>
              <a:buChar char="q"/>
            </a:pPr>
            <a:r>
              <a:rPr lang="en-GB" sz="1400" dirty="0">
                <a:latin typeface="Times-Bold"/>
              </a:rPr>
              <a:t>Road encouraged the migration of population from the hinterlands to the new transport routes thus giving rise to a ribbon-like concentration of towns and villages along both</a:t>
            </a:r>
          </a:p>
          <a:p>
            <a:pPr marL="285750" indent="-285750" algn="just">
              <a:buFont typeface="Wingdings" panose="05000000000000000000" pitchFamily="2" charset="2"/>
              <a:buChar char="q"/>
            </a:pPr>
            <a:r>
              <a:rPr lang="en-GB" sz="1400" dirty="0">
                <a:latin typeface="Times-Bold"/>
              </a:rPr>
              <a:t>sides of the new roads.</a:t>
            </a:r>
          </a:p>
          <a:p>
            <a:pPr marL="285750" indent="-285750" algn="just">
              <a:buFont typeface="Wingdings" panose="05000000000000000000" pitchFamily="2" charset="2"/>
              <a:buChar char="q"/>
            </a:pPr>
            <a:endParaRPr lang="en-GB" sz="1400" dirty="0">
              <a:latin typeface="Times-Bold"/>
            </a:endParaRPr>
          </a:p>
          <a:p>
            <a:pPr marL="285750" indent="-285750" algn="just">
              <a:buFont typeface="Wingdings" panose="05000000000000000000" pitchFamily="2" charset="2"/>
              <a:buChar char="q"/>
            </a:pPr>
            <a:r>
              <a:rPr lang="en-GB" sz="1400" dirty="0">
                <a:latin typeface="Times-Bold"/>
              </a:rPr>
              <a:t>Roads provide employment for drivers, mechanics, spare parts dealers, </a:t>
            </a:r>
            <a:r>
              <a:rPr lang="en-GB" sz="1400" dirty="0" err="1">
                <a:latin typeface="Times-Bold"/>
              </a:rPr>
              <a:t>vulcanizers</a:t>
            </a:r>
            <a:r>
              <a:rPr lang="en-GB" sz="1400" dirty="0">
                <a:latin typeface="Times-Bold"/>
              </a:rPr>
              <a:t>, petrol stations, car washers and other related activities and their numbers have increased in recent times. The employment generating and other multiplier effects resulting from these forms of linkages have gone a long way towards the modernisation and rapid development of the Nigerian economy. Roads are also very important for successful tourism activities in the country.</a:t>
            </a:r>
          </a:p>
          <a:p>
            <a:pPr marL="285750" indent="-285750" algn="just">
              <a:buFont typeface="Wingdings" panose="05000000000000000000" pitchFamily="2" charset="2"/>
              <a:buChar char="q"/>
            </a:pPr>
            <a:endParaRPr lang="en-GB" sz="1400" dirty="0">
              <a:latin typeface="Times-Bold"/>
            </a:endParaRPr>
          </a:p>
          <a:p>
            <a:pPr marL="285750" indent="-285750" algn="just">
              <a:buFont typeface="Wingdings" panose="05000000000000000000" pitchFamily="2" charset="2"/>
              <a:buChar char="q"/>
            </a:pPr>
            <a:r>
              <a:rPr lang="en-GB" sz="1400" dirty="0">
                <a:latin typeface="Times-Bold"/>
              </a:rPr>
              <a:t>The demand for road transportation in Nigeria has always exceeded supply. This is because road transport is regarded as a catalyst for regional/ national, urban and rural development.</a:t>
            </a:r>
            <a:endParaRPr lang="en-GB" sz="1400" dirty="0"/>
          </a:p>
        </p:txBody>
      </p:sp>
    </p:spTree>
    <p:extLst>
      <p:ext uri="{BB962C8B-B14F-4D97-AF65-F5344CB8AC3E}">
        <p14:creationId xmlns:p14="http://schemas.microsoft.com/office/powerpoint/2010/main" val="16345777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51520" y="1916832"/>
            <a:ext cx="8784976" cy="4615098"/>
          </a:xfrm>
          <a:prstGeom prst="rect">
            <a:avLst/>
          </a:prstGeom>
        </p:spPr>
      </p:pic>
      <p:sp>
        <p:nvSpPr>
          <p:cNvPr id="5" name="Rectangle 4"/>
          <p:cNvSpPr/>
          <p:nvPr/>
        </p:nvSpPr>
        <p:spPr>
          <a:xfrm>
            <a:off x="218356" y="716503"/>
            <a:ext cx="8784976" cy="1200329"/>
          </a:xfrm>
          <a:prstGeom prst="rect">
            <a:avLst/>
          </a:prstGeom>
        </p:spPr>
        <p:txBody>
          <a:bodyPr wrap="square">
            <a:spAutoFit/>
          </a:bodyPr>
          <a:lstStyle/>
          <a:p>
            <a:pPr algn="ctr"/>
            <a:r>
              <a:rPr lang="en-GB" b="1" dirty="0">
                <a:latin typeface="Times New Roman" panose="02020603050405020304" pitchFamily="18" charset="0"/>
                <a:cs typeface="Times New Roman" panose="02020603050405020304" pitchFamily="18" charset="0"/>
              </a:rPr>
              <a:t>Transportation sector</a:t>
            </a:r>
          </a:p>
          <a:p>
            <a:endParaRPr lang="en-GB" dirty="0">
              <a:latin typeface="AdvP6975"/>
            </a:endParaRPr>
          </a:p>
          <a:p>
            <a:r>
              <a:rPr lang="en-GB" dirty="0">
                <a:latin typeface="Times New Roman" panose="02020603050405020304" pitchFamily="18" charset="0"/>
                <a:cs typeface="Times New Roman" panose="02020603050405020304" pitchFamily="18" charset="0"/>
              </a:rPr>
              <a:t>Transportation sector performs transport services in order to satisfy demand for mobility of people and transport of freight shipments.</a:t>
            </a:r>
          </a:p>
        </p:txBody>
      </p:sp>
    </p:spTree>
    <p:extLst>
      <p:ext uri="{BB962C8B-B14F-4D97-AF65-F5344CB8AC3E}">
        <p14:creationId xmlns:p14="http://schemas.microsoft.com/office/powerpoint/2010/main" val="20759262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9512" y="620688"/>
            <a:ext cx="8856984" cy="5755422"/>
          </a:xfrm>
          <a:prstGeom prst="rect">
            <a:avLst/>
          </a:prstGeom>
        </p:spPr>
        <p:txBody>
          <a:bodyPr wrap="square">
            <a:spAutoFit/>
          </a:bodyPr>
          <a:lstStyle/>
          <a:p>
            <a:pPr algn="ctr"/>
            <a:r>
              <a:rPr lang="en-GB" sz="1600" b="1" dirty="0">
                <a:latin typeface="Times New Roman" panose="02020603050405020304" pitchFamily="18" charset="0"/>
                <a:cs typeface="Times New Roman" panose="02020603050405020304" pitchFamily="18" charset="0"/>
              </a:rPr>
              <a:t>Transportation Systems</a:t>
            </a:r>
          </a:p>
          <a:p>
            <a:pPr algn="just"/>
            <a:endParaRPr lang="en-GB" sz="1600"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r>
              <a:rPr lang="en-GB" sz="1600" dirty="0">
                <a:latin typeface="Times New Roman" panose="02020603050405020304" pitchFamily="18" charset="0"/>
                <a:cs typeface="Times New Roman" panose="02020603050405020304" pitchFamily="18" charset="0"/>
              </a:rPr>
              <a:t>The transportation system in a developed nation is an aggregation of vehicles, guide-ways, terminal facilities, and control systems that move freight and passengers.</a:t>
            </a:r>
          </a:p>
          <a:p>
            <a:pPr marL="285750" indent="-285750" algn="just">
              <a:buFont typeface="Wingdings" panose="05000000000000000000" pitchFamily="2" charset="2"/>
              <a:buChar char="q"/>
            </a:pPr>
            <a:endParaRPr lang="en-GB" sz="1600"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r>
              <a:rPr lang="en-GB" sz="1600" dirty="0">
                <a:latin typeface="Times New Roman" panose="02020603050405020304" pitchFamily="18" charset="0"/>
                <a:cs typeface="Times New Roman" panose="02020603050405020304" pitchFamily="18" charset="0"/>
              </a:rPr>
              <a:t>These systems are usually operated according to established procedures and schedules in the air, on land, and on water. </a:t>
            </a:r>
          </a:p>
          <a:p>
            <a:pPr marL="285750" indent="-285750" algn="just">
              <a:buFont typeface="Wingdings" panose="05000000000000000000" pitchFamily="2" charset="2"/>
              <a:buChar char="q"/>
            </a:pPr>
            <a:endParaRPr lang="en-GB" sz="1600"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r>
              <a:rPr lang="en-GB" sz="1600" dirty="0">
                <a:latin typeface="Times New Roman" panose="02020603050405020304" pitchFamily="18" charset="0"/>
                <a:cs typeface="Times New Roman" panose="02020603050405020304" pitchFamily="18" charset="0"/>
              </a:rPr>
              <a:t>The set of physical facilities, control systems, and operating procedures referred to as the nation’s transportation system is not a system in the sense that each of its components is part of a grand plan or was developed in a conscious manner to meet a set of specified regional or national goals and objectives. </a:t>
            </a:r>
          </a:p>
          <a:p>
            <a:pPr marL="285750" indent="-285750" algn="just">
              <a:buFont typeface="Wingdings" panose="05000000000000000000" pitchFamily="2" charset="2"/>
              <a:buChar char="q"/>
            </a:pPr>
            <a:endParaRPr lang="en-GB" sz="1600"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r>
              <a:rPr lang="en-GB" sz="1600" dirty="0">
                <a:latin typeface="Times New Roman" panose="02020603050405020304" pitchFamily="18" charset="0"/>
                <a:cs typeface="Times New Roman" panose="02020603050405020304" pitchFamily="18" charset="0"/>
              </a:rPr>
              <a:t>Rather, the system has evolved over a period of time and is the result of many independent actions taken by the private and public sectors, which act in their own or in the public’s interest.</a:t>
            </a:r>
          </a:p>
          <a:p>
            <a:pPr marL="285750" indent="-285750" algn="just">
              <a:buFont typeface="Wingdings" panose="05000000000000000000" pitchFamily="2" charset="2"/>
              <a:buChar char="q"/>
            </a:pPr>
            <a:endParaRPr lang="en-GB" sz="1600"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r>
              <a:rPr lang="en-GB" sz="1600" dirty="0">
                <a:latin typeface="Times New Roman" panose="02020603050405020304" pitchFamily="18" charset="0"/>
                <a:cs typeface="Times New Roman" panose="02020603050405020304" pitchFamily="18" charset="0"/>
              </a:rPr>
              <a:t>Each day, decisions are made that affect the way transportation services are used.</a:t>
            </a:r>
          </a:p>
          <a:p>
            <a:pPr marL="285750" indent="-285750" algn="just">
              <a:buFont typeface="Wingdings" panose="05000000000000000000" pitchFamily="2" charset="2"/>
              <a:buChar char="q"/>
            </a:pPr>
            <a:endParaRPr lang="en-GB" sz="1600"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r>
              <a:rPr lang="en-GB" sz="1600" dirty="0">
                <a:latin typeface="Times New Roman" panose="02020603050405020304" pitchFamily="18" charset="0"/>
                <a:cs typeface="Times New Roman" panose="02020603050405020304" pitchFamily="18" charset="0"/>
              </a:rPr>
              <a:t>The decisions of a firm to ship its freight by rail or truck, of an investor to start a new airline, of a consumer to purchase an automobile, of a state or municipal government to build a new highway or airport, of national assembly to deny support to a new aircraft, and of a  federal transportation agency to approve truck safety standards, are just a few examples of how transportation services evolve and a transportation system takes shape. </a:t>
            </a:r>
          </a:p>
        </p:txBody>
      </p:sp>
    </p:spTree>
    <p:extLst>
      <p:ext uri="{BB962C8B-B14F-4D97-AF65-F5344CB8AC3E}">
        <p14:creationId xmlns:p14="http://schemas.microsoft.com/office/powerpoint/2010/main" val="30384680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520" y="836712"/>
            <a:ext cx="8640960" cy="5940088"/>
          </a:xfrm>
          <a:prstGeom prst="rect">
            <a:avLst/>
          </a:prstGeom>
        </p:spPr>
        <p:txBody>
          <a:bodyPr wrap="square">
            <a:spAutoFit/>
          </a:bodyPr>
          <a:lstStyle/>
          <a:p>
            <a:pPr algn="ctr"/>
            <a:r>
              <a:rPr lang="pt-BR" sz="2000" b="1" dirty="0">
                <a:latin typeface="Times New Roman" panose="02020603050405020304" pitchFamily="18" charset="0"/>
                <a:cs typeface="Times New Roman" panose="02020603050405020304" pitchFamily="18" charset="0"/>
              </a:rPr>
              <a:t>Componenets of Transportation System</a:t>
            </a:r>
          </a:p>
          <a:p>
            <a:pPr algn="just"/>
            <a:endParaRPr lang="pt-BR" sz="2000" b="1" dirty="0">
              <a:latin typeface="Times New Roman" panose="02020603050405020304" pitchFamily="18" charset="0"/>
              <a:cs typeface="Times New Roman" panose="02020603050405020304" pitchFamily="18" charset="0"/>
            </a:endParaRPr>
          </a:p>
          <a:p>
            <a:pPr marL="342900" indent="-342900" algn="just">
              <a:buFont typeface="Wingdings" panose="05000000000000000000" pitchFamily="2" charset="2"/>
              <a:buChar char="q"/>
            </a:pPr>
            <a:r>
              <a:rPr lang="en-GB" sz="2000" dirty="0">
                <a:latin typeface="Times New Roman" panose="02020603050405020304" pitchFamily="18" charset="0"/>
                <a:cs typeface="Times New Roman" panose="02020603050405020304" pitchFamily="18" charset="0"/>
              </a:rPr>
              <a:t>A transportation system consists of three components: </a:t>
            </a:r>
          </a:p>
          <a:p>
            <a:pPr algn="just"/>
            <a:endParaRPr lang="en-GB" sz="2000" dirty="0">
              <a:latin typeface="Times New Roman" panose="02020603050405020304" pitchFamily="18" charset="0"/>
              <a:cs typeface="Times New Roman" panose="02020603050405020304" pitchFamily="18" charset="0"/>
            </a:endParaRPr>
          </a:p>
          <a:p>
            <a:pPr marL="800100" lvl="1" indent="-342900" algn="just">
              <a:buFont typeface="Wingdings" panose="05000000000000000000" pitchFamily="2" charset="2"/>
              <a:buChar char="v"/>
            </a:pPr>
            <a:r>
              <a:rPr lang="en-GB" sz="2000" dirty="0">
                <a:latin typeface="Times New Roman" panose="02020603050405020304" pitchFamily="18" charset="0"/>
                <a:cs typeface="Times New Roman" panose="02020603050405020304" pitchFamily="18" charset="0"/>
              </a:rPr>
              <a:t>Physical elements</a:t>
            </a:r>
          </a:p>
          <a:p>
            <a:pPr marL="800100" lvl="1" indent="-342900" algn="just">
              <a:buFont typeface="Wingdings" panose="05000000000000000000" pitchFamily="2" charset="2"/>
              <a:buChar char="v"/>
            </a:pPr>
            <a:r>
              <a:rPr lang="en-GB" sz="2000" dirty="0">
                <a:latin typeface="Times New Roman" panose="02020603050405020304" pitchFamily="18" charset="0"/>
                <a:cs typeface="Times New Roman" panose="02020603050405020304" pitchFamily="18" charset="0"/>
              </a:rPr>
              <a:t>Human resources</a:t>
            </a:r>
          </a:p>
          <a:p>
            <a:pPr marL="800100" lvl="1" indent="-342900" algn="just">
              <a:buFont typeface="Wingdings" panose="05000000000000000000" pitchFamily="2" charset="2"/>
              <a:buChar char="v"/>
            </a:pPr>
            <a:r>
              <a:rPr lang="en-GB" sz="2000" dirty="0">
                <a:latin typeface="Times New Roman" panose="02020603050405020304" pitchFamily="18" charset="0"/>
                <a:cs typeface="Times New Roman" panose="02020603050405020304" pitchFamily="18" charset="0"/>
              </a:rPr>
              <a:t>Operating rules.</a:t>
            </a:r>
          </a:p>
          <a:p>
            <a:pPr algn="just"/>
            <a:endParaRPr lang="en-GB" sz="2000" dirty="0">
              <a:latin typeface="Times New Roman" panose="02020603050405020304" pitchFamily="18" charset="0"/>
              <a:cs typeface="Times New Roman" panose="02020603050405020304" pitchFamily="18" charset="0"/>
            </a:endParaRPr>
          </a:p>
          <a:p>
            <a:pPr marL="342900" indent="-342900" algn="just">
              <a:buFont typeface="Wingdings" panose="05000000000000000000" pitchFamily="2" charset="2"/>
              <a:buChar char="q"/>
            </a:pPr>
            <a:r>
              <a:rPr lang="en-GB" sz="2000" dirty="0">
                <a:latin typeface="Times New Roman" panose="02020603050405020304" pitchFamily="18" charset="0"/>
                <a:cs typeface="Times New Roman" panose="02020603050405020304" pitchFamily="18" charset="0"/>
              </a:rPr>
              <a:t>Physical elements include: </a:t>
            </a:r>
          </a:p>
          <a:p>
            <a:pPr algn="just"/>
            <a:endParaRPr lang="en-GB" sz="2000" dirty="0">
              <a:latin typeface="Times New Roman" panose="02020603050405020304" pitchFamily="18" charset="0"/>
              <a:cs typeface="Times New Roman" panose="02020603050405020304" pitchFamily="18" charset="0"/>
            </a:endParaRPr>
          </a:p>
          <a:p>
            <a:pPr marL="800100" lvl="1" indent="-342900" algn="just">
              <a:buFont typeface="Wingdings" panose="05000000000000000000" pitchFamily="2" charset="2"/>
              <a:buChar char="v"/>
            </a:pPr>
            <a:r>
              <a:rPr lang="en-GB" sz="2000" dirty="0">
                <a:latin typeface="Times New Roman" panose="02020603050405020304" pitchFamily="18" charset="0"/>
                <a:cs typeface="Times New Roman" panose="02020603050405020304" pitchFamily="18" charset="0"/>
              </a:rPr>
              <a:t>Infrastructure</a:t>
            </a:r>
          </a:p>
          <a:p>
            <a:pPr marL="800100" lvl="1" indent="-342900" algn="just">
              <a:buFont typeface="Wingdings" panose="05000000000000000000" pitchFamily="2" charset="2"/>
              <a:buChar char="v"/>
            </a:pPr>
            <a:r>
              <a:rPr lang="en-GB" sz="2000" dirty="0">
                <a:latin typeface="Times New Roman" panose="02020603050405020304" pitchFamily="18" charset="0"/>
                <a:cs typeface="Times New Roman" panose="02020603050405020304" pitchFamily="18" charset="0"/>
              </a:rPr>
              <a:t>Vehicles </a:t>
            </a:r>
          </a:p>
          <a:p>
            <a:pPr marL="800100" lvl="1" indent="-342900" algn="just">
              <a:buFont typeface="Wingdings" panose="05000000000000000000" pitchFamily="2" charset="2"/>
              <a:buChar char="v"/>
            </a:pPr>
            <a:r>
              <a:rPr lang="en-GB" sz="2000" dirty="0">
                <a:latin typeface="Times New Roman" panose="02020603050405020304" pitchFamily="18" charset="0"/>
                <a:cs typeface="Times New Roman" panose="02020603050405020304" pitchFamily="18" charset="0"/>
              </a:rPr>
              <a:t>Equipment  </a:t>
            </a:r>
          </a:p>
          <a:p>
            <a:pPr marL="800100" lvl="1" indent="-342900" algn="just">
              <a:buFont typeface="Wingdings" panose="05000000000000000000" pitchFamily="2" charset="2"/>
              <a:buChar char="v"/>
            </a:pPr>
            <a:r>
              <a:rPr lang="en-GB" sz="2000" dirty="0">
                <a:latin typeface="Times New Roman" panose="02020603050405020304" pitchFamily="18" charset="0"/>
                <a:cs typeface="Times New Roman" panose="02020603050405020304" pitchFamily="18" charset="0"/>
              </a:rPr>
              <a:t>Control, communications, and location systems.</a:t>
            </a:r>
          </a:p>
          <a:p>
            <a:pPr marL="800100" lvl="1" indent="-342900" algn="just">
              <a:buFont typeface="Wingdings" panose="05000000000000000000" pitchFamily="2" charset="2"/>
              <a:buChar char="v"/>
            </a:pPr>
            <a:endParaRPr lang="en-GB" sz="2000" b="1" i="1" dirty="0">
              <a:latin typeface="Times New Roman" panose="02020603050405020304" pitchFamily="18" charset="0"/>
              <a:cs typeface="Times New Roman" panose="02020603050405020304" pitchFamily="18" charset="0"/>
            </a:endParaRPr>
          </a:p>
          <a:p>
            <a:pPr marL="1257300" lvl="2" indent="-342900" algn="just">
              <a:buFont typeface="Wingdings" panose="05000000000000000000" pitchFamily="2" charset="2"/>
              <a:buChar char="ü"/>
            </a:pPr>
            <a:r>
              <a:rPr lang="en-GB" sz="2000" b="1" i="1" dirty="0">
                <a:latin typeface="Times New Roman" panose="02020603050405020304" pitchFamily="18" charset="0"/>
                <a:cs typeface="Times New Roman" panose="02020603050405020304" pitchFamily="18" charset="0"/>
              </a:rPr>
              <a:t>Infrastructure</a:t>
            </a:r>
            <a:r>
              <a:rPr lang="en-GB" sz="2000" i="1" dirty="0">
                <a:latin typeface="Times New Roman" panose="02020603050405020304" pitchFamily="18" charset="0"/>
                <a:cs typeface="Times New Roman" panose="02020603050405020304" pitchFamily="18" charset="0"/>
              </a:rPr>
              <a:t> </a:t>
            </a:r>
            <a:r>
              <a:rPr lang="en-GB" sz="2000" dirty="0">
                <a:latin typeface="Times New Roman" panose="02020603050405020304" pitchFamily="18" charset="0"/>
                <a:cs typeface="Times New Roman" panose="02020603050405020304" pitchFamily="18" charset="0"/>
              </a:rPr>
              <a:t>refers to the fixed parts of a transportation system (i.e., parts that are static and do not move). These include </a:t>
            </a:r>
            <a:r>
              <a:rPr lang="en-GB" sz="2000" i="1" dirty="0" err="1">
                <a:latin typeface="Times New Roman" panose="02020603050405020304" pitchFamily="18" charset="0"/>
                <a:cs typeface="Times New Roman" panose="02020603050405020304" pitchFamily="18" charset="0"/>
              </a:rPr>
              <a:t>travelways</a:t>
            </a:r>
            <a:r>
              <a:rPr lang="en-GB" sz="2000" i="1" dirty="0">
                <a:latin typeface="Times New Roman" panose="02020603050405020304" pitchFamily="18" charset="0"/>
                <a:cs typeface="Times New Roman" panose="02020603050405020304" pitchFamily="18" charset="0"/>
              </a:rPr>
              <a:t>, terminals, and stations</a:t>
            </a:r>
            <a:r>
              <a:rPr lang="en-GB" sz="2000" dirty="0">
                <a:latin typeface="Times New Roman" panose="02020603050405020304" pitchFamily="18" charset="0"/>
                <a:cs typeface="Times New Roman" panose="02020603050405020304" pitchFamily="18" charset="0"/>
              </a:rPr>
              <a:t>.</a:t>
            </a:r>
            <a:endParaRPr lang="en-GB" sz="2000" i="1" dirty="0">
              <a:latin typeface="Times New Roman" panose="02020603050405020304" pitchFamily="18" charset="0"/>
              <a:cs typeface="Times New Roman" panose="02020603050405020304" pitchFamily="18" charset="0"/>
            </a:endParaRPr>
          </a:p>
          <a:p>
            <a:pPr lvl="1" algn="just"/>
            <a:endParaRPr lang="en-GB" sz="2000" i="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505970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1460" y="620688"/>
            <a:ext cx="8712968" cy="5909310"/>
          </a:xfrm>
          <a:prstGeom prst="rect">
            <a:avLst/>
          </a:prstGeom>
        </p:spPr>
        <p:txBody>
          <a:bodyPr wrap="square">
            <a:spAutoFit/>
          </a:bodyPr>
          <a:lstStyle/>
          <a:p>
            <a:pPr lvl="1" algn="ctr"/>
            <a:r>
              <a:rPr lang="pt-BR" sz="1400" b="1" dirty="0">
                <a:latin typeface="Times New Roman" panose="02020603050405020304" pitchFamily="18" charset="0"/>
                <a:cs typeface="Times New Roman" panose="02020603050405020304" pitchFamily="18" charset="0"/>
              </a:rPr>
              <a:t>Componenets of Transportation System</a:t>
            </a:r>
          </a:p>
          <a:p>
            <a:pPr lvl="1" algn="just"/>
            <a:endParaRPr lang="en-GB" sz="1400" b="1" i="1" dirty="0">
              <a:latin typeface="Times New Roman" panose="02020603050405020304" pitchFamily="18" charset="0"/>
              <a:cs typeface="Times New Roman" panose="02020603050405020304" pitchFamily="18" charset="0"/>
            </a:endParaRPr>
          </a:p>
          <a:p>
            <a:pPr marL="742950" lvl="1" indent="-285750" algn="just">
              <a:buFont typeface="Wingdings" panose="05000000000000000000" pitchFamily="2" charset="2"/>
              <a:buChar char="ü"/>
            </a:pPr>
            <a:r>
              <a:rPr lang="en-GB" sz="1600" b="1" i="1" dirty="0" err="1">
                <a:latin typeface="Times New Roman" panose="02020603050405020304" pitchFamily="18" charset="0"/>
                <a:cs typeface="Times New Roman" panose="02020603050405020304" pitchFamily="18" charset="0"/>
              </a:rPr>
              <a:t>Travelways</a:t>
            </a:r>
            <a:r>
              <a:rPr lang="en-GB" sz="1600" i="1" dirty="0">
                <a:latin typeface="Times New Roman" panose="02020603050405020304" pitchFamily="18" charset="0"/>
                <a:cs typeface="Times New Roman" panose="02020603050405020304" pitchFamily="18" charset="0"/>
              </a:rPr>
              <a:t> </a:t>
            </a:r>
            <a:r>
              <a:rPr lang="en-GB" sz="1600" dirty="0">
                <a:latin typeface="Times New Roman" panose="02020603050405020304" pitchFamily="18" charset="0"/>
                <a:cs typeface="Times New Roman" panose="02020603050405020304" pitchFamily="18" charset="0"/>
              </a:rPr>
              <a:t>vary depending upon the transportation vehicle or mode. For example, highways and roads are </a:t>
            </a:r>
            <a:r>
              <a:rPr lang="en-GB" sz="1600" dirty="0" err="1">
                <a:latin typeface="Times New Roman" panose="02020603050405020304" pitchFamily="18" charset="0"/>
                <a:cs typeface="Times New Roman" panose="02020603050405020304" pitchFamily="18" charset="0"/>
              </a:rPr>
              <a:t>travelways</a:t>
            </a:r>
            <a:r>
              <a:rPr lang="en-GB" sz="1600" dirty="0">
                <a:latin typeface="Times New Roman" panose="02020603050405020304" pitchFamily="18" charset="0"/>
                <a:cs typeface="Times New Roman" panose="02020603050405020304" pitchFamily="18" charset="0"/>
              </a:rPr>
              <a:t> for automobiles and trucks. Rail transportation requires railroad tracks, and air transportation utilizes specified air corridors. </a:t>
            </a:r>
          </a:p>
          <a:p>
            <a:pPr marL="742950" lvl="1" indent="-285750" algn="just">
              <a:buFont typeface="Wingdings" panose="05000000000000000000" pitchFamily="2" charset="2"/>
              <a:buChar char="ü"/>
            </a:pPr>
            <a:endParaRPr lang="en-GB" sz="1600" b="1" i="1" dirty="0">
              <a:latin typeface="Times New Roman" panose="02020603050405020304" pitchFamily="18" charset="0"/>
              <a:cs typeface="Times New Roman" panose="02020603050405020304" pitchFamily="18" charset="0"/>
            </a:endParaRPr>
          </a:p>
          <a:p>
            <a:pPr marL="742950" lvl="1" indent="-285750" algn="just">
              <a:buFont typeface="Wingdings" panose="05000000000000000000" pitchFamily="2" charset="2"/>
              <a:buChar char="ü"/>
            </a:pPr>
            <a:r>
              <a:rPr lang="en-GB" sz="1600" b="1" i="1" dirty="0">
                <a:latin typeface="Times New Roman" panose="02020603050405020304" pitchFamily="18" charset="0"/>
                <a:cs typeface="Times New Roman" panose="02020603050405020304" pitchFamily="18" charset="0"/>
              </a:rPr>
              <a:t>Terminals</a:t>
            </a:r>
            <a:r>
              <a:rPr lang="en-GB" sz="1600" i="1" dirty="0">
                <a:latin typeface="Times New Roman" panose="02020603050405020304" pitchFamily="18" charset="0"/>
                <a:cs typeface="Times New Roman" panose="02020603050405020304" pitchFamily="18" charset="0"/>
              </a:rPr>
              <a:t> </a:t>
            </a:r>
            <a:r>
              <a:rPr lang="en-GB" sz="1600" dirty="0">
                <a:latin typeface="Times New Roman" panose="02020603050405020304" pitchFamily="18" charset="0"/>
                <a:cs typeface="Times New Roman" panose="02020603050405020304" pitchFamily="18" charset="0"/>
              </a:rPr>
              <a:t>are required for buses, railroads, aircraft, trucks, and ships. Terminals serve dispatching and storage functions by regulating the arrival and departure of vehicles and for storing vehicles and cargo. They represent points where users can enter or leave the system, and they serve as intermodal interchange points for changing from one mode to another. </a:t>
            </a:r>
            <a:endParaRPr lang="en-GB" sz="1600" i="1" dirty="0">
              <a:latin typeface="Times New Roman" panose="02020603050405020304" pitchFamily="18" charset="0"/>
              <a:cs typeface="Times New Roman" panose="02020603050405020304" pitchFamily="18" charset="0"/>
            </a:endParaRPr>
          </a:p>
          <a:p>
            <a:pPr marL="742950" lvl="1" indent="-285750" algn="just">
              <a:buFont typeface="Wingdings" panose="05000000000000000000" pitchFamily="2" charset="2"/>
              <a:buChar char="ü"/>
            </a:pPr>
            <a:endParaRPr lang="en-GB" sz="1600" b="1" i="1" dirty="0">
              <a:latin typeface="Times New Roman" panose="02020603050405020304" pitchFamily="18" charset="0"/>
              <a:cs typeface="Times New Roman" panose="02020603050405020304" pitchFamily="18" charset="0"/>
            </a:endParaRPr>
          </a:p>
          <a:p>
            <a:pPr marL="742950" lvl="1" indent="-285750" algn="just">
              <a:buFont typeface="Wingdings" panose="05000000000000000000" pitchFamily="2" charset="2"/>
              <a:buChar char="ü"/>
            </a:pPr>
            <a:r>
              <a:rPr lang="en-GB" sz="1600" b="1" i="1" dirty="0">
                <a:latin typeface="Times New Roman" panose="02020603050405020304" pitchFamily="18" charset="0"/>
                <a:cs typeface="Times New Roman" panose="02020603050405020304" pitchFamily="18" charset="0"/>
              </a:rPr>
              <a:t>Stations</a:t>
            </a:r>
            <a:r>
              <a:rPr lang="en-GB" sz="1600" i="1" dirty="0">
                <a:latin typeface="Times New Roman" panose="02020603050405020304" pitchFamily="18" charset="0"/>
                <a:cs typeface="Times New Roman" panose="02020603050405020304" pitchFamily="18" charset="0"/>
              </a:rPr>
              <a:t> </a:t>
            </a:r>
            <a:r>
              <a:rPr lang="en-GB" sz="1600" dirty="0">
                <a:latin typeface="Times New Roman" panose="02020603050405020304" pitchFamily="18" charset="0"/>
                <a:cs typeface="Times New Roman" panose="02020603050405020304" pitchFamily="18" charset="0"/>
              </a:rPr>
              <a:t>serve only a subset of the functions served by terminals. They are primarily points of system exit or entry. Examples include bus, subway, and railway stations. A parking garage or a regional airport also serves as a station.</a:t>
            </a:r>
            <a:endParaRPr lang="en-GB" sz="1600" i="1" dirty="0">
              <a:latin typeface="Times New Roman" panose="02020603050405020304" pitchFamily="18" charset="0"/>
              <a:cs typeface="Times New Roman" panose="02020603050405020304" pitchFamily="18" charset="0"/>
            </a:endParaRPr>
          </a:p>
          <a:p>
            <a:pPr marL="742950" lvl="1" indent="-285750" algn="just">
              <a:buFont typeface="Wingdings" panose="05000000000000000000" pitchFamily="2" charset="2"/>
              <a:buChar char="ü"/>
            </a:pPr>
            <a:endParaRPr lang="en-GB" sz="1600" b="1" i="1" dirty="0">
              <a:latin typeface="Times New Roman" panose="02020603050405020304" pitchFamily="18" charset="0"/>
              <a:cs typeface="Times New Roman" panose="02020603050405020304" pitchFamily="18" charset="0"/>
            </a:endParaRPr>
          </a:p>
          <a:p>
            <a:pPr marL="742950" lvl="1" indent="-285750" algn="just">
              <a:buFont typeface="Wingdings" panose="05000000000000000000" pitchFamily="2" charset="2"/>
              <a:buChar char="ü"/>
            </a:pPr>
            <a:r>
              <a:rPr lang="en-GB" sz="1600" b="1" i="1" dirty="0">
                <a:latin typeface="Times New Roman" panose="02020603050405020304" pitchFamily="18" charset="0"/>
                <a:cs typeface="Times New Roman" panose="02020603050405020304" pitchFamily="18" charset="0"/>
              </a:rPr>
              <a:t>Vehicles</a:t>
            </a:r>
            <a:r>
              <a:rPr lang="en-GB" sz="1600" i="1" dirty="0">
                <a:latin typeface="Times New Roman" panose="02020603050405020304" pitchFamily="18" charset="0"/>
                <a:cs typeface="Times New Roman" panose="02020603050405020304" pitchFamily="18" charset="0"/>
              </a:rPr>
              <a:t> </a:t>
            </a:r>
            <a:r>
              <a:rPr lang="en-GB" sz="1600" dirty="0">
                <a:latin typeface="Times New Roman" panose="02020603050405020304" pitchFamily="18" charset="0"/>
                <a:cs typeface="Times New Roman" panose="02020603050405020304" pitchFamily="18" charset="0"/>
              </a:rPr>
              <a:t>are the elements of a transportation system that move along the </a:t>
            </a:r>
            <a:r>
              <a:rPr lang="en-GB" sz="1600" dirty="0" err="1">
                <a:latin typeface="Times New Roman" panose="02020603050405020304" pitchFamily="18" charset="0"/>
                <a:cs typeface="Times New Roman" panose="02020603050405020304" pitchFamily="18" charset="0"/>
              </a:rPr>
              <a:t>travelway</a:t>
            </a:r>
            <a:r>
              <a:rPr lang="en-GB" sz="1600" dirty="0">
                <a:latin typeface="Times New Roman" panose="02020603050405020304" pitchFamily="18" charset="0"/>
                <a:cs typeface="Times New Roman" panose="02020603050405020304" pitchFamily="18" charset="0"/>
              </a:rPr>
              <a:t>. They include automobiles, buses, locomotives, railroad cars, ships, and airplanes. Most vehicles are self-propelled (e.g., automobiles, locomotives, ships,</a:t>
            </a:r>
          </a:p>
          <a:p>
            <a:pPr marL="742950" lvl="1" indent="-285750" algn="just">
              <a:buFont typeface="Wingdings" panose="05000000000000000000" pitchFamily="2" charset="2"/>
              <a:buChar char="ü"/>
            </a:pPr>
            <a:r>
              <a:rPr lang="en-GB" sz="1600" dirty="0">
                <a:latin typeface="Times New Roman" panose="02020603050405020304" pitchFamily="18" charset="0"/>
                <a:cs typeface="Times New Roman" panose="02020603050405020304" pitchFamily="18" charset="0"/>
              </a:rPr>
              <a:t>and aircraft) and some are without propulsion (e.g., railroad cars, barges, and truck trailers).</a:t>
            </a:r>
            <a:endParaRPr lang="en-GB" sz="1600" i="1" dirty="0">
              <a:latin typeface="Times New Roman" panose="02020603050405020304" pitchFamily="18" charset="0"/>
              <a:cs typeface="Times New Roman" panose="02020603050405020304" pitchFamily="18" charset="0"/>
            </a:endParaRPr>
          </a:p>
          <a:p>
            <a:pPr marL="742950" lvl="1" indent="-285750" algn="just">
              <a:buFont typeface="Wingdings" panose="05000000000000000000" pitchFamily="2" charset="2"/>
              <a:buChar char="ü"/>
            </a:pPr>
            <a:endParaRPr lang="en-GB" sz="1600" b="1" i="1" dirty="0">
              <a:latin typeface="Times New Roman" panose="02020603050405020304" pitchFamily="18" charset="0"/>
              <a:cs typeface="Times New Roman" panose="02020603050405020304" pitchFamily="18" charset="0"/>
            </a:endParaRPr>
          </a:p>
          <a:p>
            <a:pPr marL="742950" lvl="1" indent="-285750" algn="just">
              <a:buFont typeface="Wingdings" panose="05000000000000000000" pitchFamily="2" charset="2"/>
              <a:buChar char="ü"/>
            </a:pPr>
            <a:r>
              <a:rPr lang="en-GB" sz="1600" b="1" i="1" dirty="0">
                <a:latin typeface="Times New Roman" panose="02020603050405020304" pitchFamily="18" charset="0"/>
                <a:cs typeface="Times New Roman" panose="02020603050405020304" pitchFamily="18" charset="0"/>
              </a:rPr>
              <a:t>Equipment</a:t>
            </a:r>
            <a:r>
              <a:rPr lang="en-GB" sz="1600" i="1" dirty="0">
                <a:latin typeface="Times New Roman" panose="02020603050405020304" pitchFamily="18" charset="0"/>
                <a:cs typeface="Times New Roman" panose="02020603050405020304" pitchFamily="18" charset="0"/>
              </a:rPr>
              <a:t> </a:t>
            </a:r>
            <a:r>
              <a:rPr lang="en-GB" sz="1600" dirty="0">
                <a:latin typeface="Times New Roman" panose="02020603050405020304" pitchFamily="18" charset="0"/>
                <a:cs typeface="Times New Roman" panose="02020603050405020304" pitchFamily="18" charset="0"/>
              </a:rPr>
              <a:t>refers to physical components whose main function is to facilitate the transportation process. Examples include snow </a:t>
            </a:r>
            <a:r>
              <a:rPr lang="en-GB" sz="1600" dirty="0" err="1">
                <a:latin typeface="Times New Roman" panose="02020603050405020304" pitchFamily="18" charset="0"/>
                <a:cs typeface="Times New Roman" panose="02020603050405020304" pitchFamily="18" charset="0"/>
              </a:rPr>
              <a:t>plows</a:t>
            </a:r>
            <a:r>
              <a:rPr lang="en-GB" sz="1600" dirty="0">
                <a:latin typeface="Times New Roman" panose="02020603050405020304" pitchFamily="18" charset="0"/>
                <a:cs typeface="Times New Roman" panose="02020603050405020304" pitchFamily="18" charset="0"/>
              </a:rPr>
              <a:t>, railroad track maintenance vehicles, and baggage-handling conveyor belts at airports.</a:t>
            </a:r>
          </a:p>
        </p:txBody>
      </p:sp>
    </p:spTree>
    <p:extLst>
      <p:ext uri="{BB962C8B-B14F-4D97-AF65-F5344CB8AC3E}">
        <p14:creationId xmlns:p14="http://schemas.microsoft.com/office/powerpoint/2010/main" val="7691269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520" y="620688"/>
            <a:ext cx="8712968" cy="5859553"/>
          </a:xfrm>
          <a:prstGeom prst="rect">
            <a:avLst/>
          </a:prstGeom>
        </p:spPr>
        <p:txBody>
          <a:bodyPr wrap="square">
            <a:spAutoFit/>
          </a:bodyPr>
          <a:lstStyle/>
          <a:p>
            <a:pPr algn="ctr">
              <a:lnSpc>
                <a:spcPct val="150000"/>
              </a:lnSpc>
            </a:pPr>
            <a:r>
              <a:rPr lang="en-GB" b="1" dirty="0">
                <a:latin typeface="Times New Roman" panose="02020603050405020304" pitchFamily="18" charset="0"/>
                <a:cs typeface="Times New Roman" panose="02020603050405020304" pitchFamily="18" charset="0"/>
              </a:rPr>
              <a:t>Human Resources</a:t>
            </a:r>
            <a:endParaRPr lang="en-GB" dirty="0">
              <a:latin typeface="Times New Roman" panose="02020603050405020304" pitchFamily="18" charset="0"/>
              <a:cs typeface="Times New Roman" panose="02020603050405020304" pitchFamily="18" charset="0"/>
            </a:endParaRPr>
          </a:p>
          <a:p>
            <a:pPr marL="285750" indent="-285750" algn="just">
              <a:lnSpc>
                <a:spcPct val="150000"/>
              </a:lnSpc>
              <a:buFont typeface="Wingdings" panose="05000000000000000000" pitchFamily="2" charset="2"/>
              <a:buChar char="q"/>
            </a:pPr>
            <a:r>
              <a:rPr lang="en-GB" dirty="0">
                <a:latin typeface="Times New Roman" panose="02020603050405020304" pitchFamily="18" charset="0"/>
                <a:cs typeface="Times New Roman" panose="02020603050405020304" pitchFamily="18" charset="0"/>
              </a:rPr>
              <a:t>Human resources, essential to the operation of transportation systems, include </a:t>
            </a:r>
          </a:p>
          <a:p>
            <a:pPr marL="742950" lvl="1" indent="-285750" algn="just">
              <a:lnSpc>
                <a:spcPct val="150000"/>
              </a:lnSpc>
              <a:buFont typeface="Wingdings" panose="05000000000000000000" pitchFamily="2" charset="2"/>
              <a:buChar char="v"/>
            </a:pPr>
            <a:r>
              <a:rPr lang="en-GB" dirty="0">
                <a:latin typeface="Times New Roman" panose="02020603050405020304" pitchFamily="18" charset="0"/>
                <a:cs typeface="Times New Roman" panose="02020603050405020304" pitchFamily="18" charset="0"/>
              </a:rPr>
              <a:t>Vehicle operators such as automobile truck and bus drivers, </a:t>
            </a:r>
          </a:p>
          <a:p>
            <a:pPr marL="742950" lvl="1" indent="-285750" algn="just">
              <a:lnSpc>
                <a:spcPct val="150000"/>
              </a:lnSpc>
              <a:buFont typeface="Wingdings" panose="05000000000000000000" pitchFamily="2" charset="2"/>
              <a:buChar char="v"/>
            </a:pPr>
            <a:r>
              <a:rPr lang="en-GB" dirty="0">
                <a:latin typeface="Times New Roman" panose="02020603050405020304" pitchFamily="18" charset="0"/>
                <a:cs typeface="Times New Roman" panose="02020603050405020304" pitchFamily="18" charset="0"/>
              </a:rPr>
              <a:t>Railroad engineers </a:t>
            </a:r>
          </a:p>
          <a:p>
            <a:pPr marL="742950" lvl="1" indent="-285750" algn="just">
              <a:lnSpc>
                <a:spcPct val="150000"/>
              </a:lnSpc>
              <a:buFont typeface="Wingdings" panose="05000000000000000000" pitchFamily="2" charset="2"/>
              <a:buChar char="v"/>
            </a:pPr>
            <a:r>
              <a:rPr lang="en-GB" dirty="0">
                <a:latin typeface="Times New Roman" panose="02020603050405020304" pitchFamily="18" charset="0"/>
                <a:cs typeface="Times New Roman" panose="02020603050405020304" pitchFamily="18" charset="0"/>
              </a:rPr>
              <a:t>Airline pilots</a:t>
            </a:r>
          </a:p>
          <a:p>
            <a:pPr marL="742950" lvl="1" indent="-285750" algn="just">
              <a:lnSpc>
                <a:spcPct val="150000"/>
              </a:lnSpc>
              <a:buFont typeface="Wingdings" panose="05000000000000000000" pitchFamily="2" charset="2"/>
              <a:buChar char="v"/>
            </a:pPr>
            <a:r>
              <a:rPr lang="en-GB" dirty="0">
                <a:latin typeface="Times New Roman" panose="02020603050405020304" pitchFamily="18" charset="0"/>
                <a:cs typeface="Times New Roman" panose="02020603050405020304" pitchFamily="18" charset="0"/>
              </a:rPr>
              <a:t>Maintenance and construction workers </a:t>
            </a:r>
          </a:p>
          <a:p>
            <a:pPr marL="742950" lvl="1" indent="-285750" algn="just">
              <a:lnSpc>
                <a:spcPct val="150000"/>
              </a:lnSpc>
              <a:buFont typeface="Wingdings" panose="05000000000000000000" pitchFamily="2" charset="2"/>
              <a:buChar char="v"/>
            </a:pPr>
            <a:r>
              <a:rPr lang="en-GB" dirty="0">
                <a:latin typeface="Times New Roman" panose="02020603050405020304" pitchFamily="18" charset="0"/>
                <a:cs typeface="Times New Roman" panose="02020603050405020304" pitchFamily="18" charset="0"/>
              </a:rPr>
              <a:t>Transportation managers</a:t>
            </a:r>
          </a:p>
          <a:p>
            <a:pPr marL="742950" lvl="1" indent="-285750" algn="just">
              <a:lnSpc>
                <a:spcPct val="150000"/>
              </a:lnSpc>
              <a:buFont typeface="Wingdings" panose="05000000000000000000" pitchFamily="2" charset="2"/>
              <a:buChar char="v"/>
            </a:pPr>
            <a:r>
              <a:rPr lang="en-GB" dirty="0">
                <a:latin typeface="Times New Roman" panose="02020603050405020304" pitchFamily="18" charset="0"/>
                <a:cs typeface="Times New Roman" panose="02020603050405020304" pitchFamily="18" charset="0"/>
              </a:rPr>
              <a:t>Professionals who use knowledge and information to advance the transportation enterprise. </a:t>
            </a:r>
          </a:p>
          <a:p>
            <a:pPr marL="1200150" lvl="2" indent="-285750" algn="just">
              <a:lnSpc>
                <a:spcPct val="150000"/>
              </a:lnSpc>
              <a:buFont typeface="Wingdings" panose="05000000000000000000" pitchFamily="2" charset="2"/>
              <a:buChar char="ü"/>
            </a:pPr>
            <a:r>
              <a:rPr lang="en-GB" dirty="0">
                <a:latin typeface="Times New Roman" panose="02020603050405020304" pitchFamily="18" charset="0"/>
                <a:cs typeface="Times New Roman" panose="02020603050405020304" pitchFamily="18" charset="0"/>
              </a:rPr>
              <a:t>Among transportation managers are </a:t>
            </a:r>
          </a:p>
          <a:p>
            <a:pPr marL="1657350" lvl="3" indent="-285750" algn="just">
              <a:lnSpc>
                <a:spcPct val="150000"/>
              </a:lnSpc>
              <a:buFont typeface="Wingdings" panose="05000000000000000000" pitchFamily="2" charset="2"/>
              <a:buChar char="Ø"/>
            </a:pPr>
            <a:r>
              <a:rPr lang="en-GB" dirty="0">
                <a:latin typeface="Times New Roman" panose="02020603050405020304" pitchFamily="18" charset="0"/>
                <a:cs typeface="Times New Roman" panose="02020603050405020304" pitchFamily="18" charset="0"/>
              </a:rPr>
              <a:t>Strategic Planners, </a:t>
            </a:r>
          </a:p>
          <a:p>
            <a:pPr marL="1657350" lvl="3" indent="-285750" algn="just">
              <a:lnSpc>
                <a:spcPct val="150000"/>
              </a:lnSpc>
              <a:buFont typeface="Wingdings" panose="05000000000000000000" pitchFamily="2" charset="2"/>
              <a:buChar char="Ø"/>
            </a:pPr>
            <a:r>
              <a:rPr lang="en-GB" dirty="0">
                <a:latin typeface="Times New Roman" panose="02020603050405020304" pitchFamily="18" charset="0"/>
                <a:cs typeface="Times New Roman" panose="02020603050405020304" pitchFamily="18" charset="0"/>
              </a:rPr>
              <a:t>Marketing and Maintenance Management Personnel </a:t>
            </a:r>
          </a:p>
          <a:p>
            <a:pPr marL="1657350" lvl="3" indent="-285750" algn="just">
              <a:lnSpc>
                <a:spcPct val="150000"/>
              </a:lnSpc>
              <a:buFont typeface="Wingdings" panose="05000000000000000000" pitchFamily="2" charset="2"/>
              <a:buChar char="Ø"/>
            </a:pPr>
            <a:r>
              <a:rPr lang="en-GB" dirty="0">
                <a:latin typeface="Times New Roman" panose="02020603050405020304" pitchFamily="18" charset="0"/>
                <a:cs typeface="Times New Roman" panose="02020603050405020304" pitchFamily="18" charset="0"/>
              </a:rPr>
              <a:t>Operations Research and Information Systems Analysts </a:t>
            </a:r>
          </a:p>
          <a:p>
            <a:pPr marL="1657350" lvl="3" indent="-285750" algn="just">
              <a:lnSpc>
                <a:spcPct val="150000"/>
              </a:lnSpc>
              <a:buFont typeface="Wingdings" panose="05000000000000000000" pitchFamily="2" charset="2"/>
              <a:buChar char="Ø"/>
            </a:pPr>
            <a:r>
              <a:rPr lang="en-GB" dirty="0">
                <a:latin typeface="Times New Roman" panose="02020603050405020304" pitchFamily="18" charset="0"/>
                <a:cs typeface="Times New Roman" panose="02020603050405020304" pitchFamily="18" charset="0"/>
              </a:rPr>
              <a:t>Administrators</a:t>
            </a:r>
          </a:p>
        </p:txBody>
      </p:sp>
    </p:spTree>
    <p:extLst>
      <p:ext uri="{BB962C8B-B14F-4D97-AF65-F5344CB8AC3E}">
        <p14:creationId xmlns:p14="http://schemas.microsoft.com/office/powerpoint/2010/main" val="18935407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9512" y="692696"/>
            <a:ext cx="8640960" cy="5909310"/>
          </a:xfrm>
          <a:prstGeom prst="rect">
            <a:avLst/>
          </a:prstGeom>
        </p:spPr>
        <p:txBody>
          <a:bodyPr wrap="square">
            <a:spAutoFit/>
          </a:bodyPr>
          <a:lstStyle/>
          <a:p>
            <a:pPr algn="ctr"/>
            <a:r>
              <a:rPr lang="pt-BR" b="1" dirty="0">
                <a:latin typeface="Times New Roman" panose="02020603050405020304" pitchFamily="18" charset="0"/>
                <a:cs typeface="Times New Roman" panose="02020603050405020304" pitchFamily="18" charset="0"/>
              </a:rPr>
              <a:t>Operating Rules</a:t>
            </a:r>
          </a:p>
          <a:p>
            <a:pPr algn="just"/>
            <a:endParaRPr lang="en-GB" dirty="0">
              <a:latin typeface="Times New Roman" panose="02020603050405020304" pitchFamily="18" charset="0"/>
              <a:cs typeface="Times New Roman" panose="02020603050405020304" pitchFamily="18" charset="0"/>
            </a:endParaRPr>
          </a:p>
          <a:p>
            <a:pPr marL="742950" lvl="1" indent="-285750" algn="just">
              <a:buFont typeface="Wingdings" panose="05000000000000000000" pitchFamily="2" charset="2"/>
              <a:buChar char="q"/>
            </a:pPr>
            <a:r>
              <a:rPr lang="en-GB" dirty="0">
                <a:latin typeface="Times New Roman" panose="02020603050405020304" pitchFamily="18" charset="0"/>
                <a:cs typeface="Times New Roman" panose="02020603050405020304" pitchFamily="18" charset="0"/>
              </a:rPr>
              <a:t>Operating rules include </a:t>
            </a:r>
          </a:p>
          <a:p>
            <a:pPr marL="1200150" lvl="2" indent="-285750" algn="just">
              <a:buFont typeface="Wingdings" panose="05000000000000000000" pitchFamily="2" charset="2"/>
              <a:buChar char="v"/>
            </a:pPr>
            <a:r>
              <a:rPr lang="en-GB" dirty="0">
                <a:latin typeface="Times New Roman" panose="02020603050405020304" pitchFamily="18" charset="0"/>
                <a:cs typeface="Times New Roman" panose="02020603050405020304" pitchFamily="18" charset="0"/>
              </a:rPr>
              <a:t>Schedules </a:t>
            </a:r>
          </a:p>
          <a:p>
            <a:pPr marL="1200150" lvl="2" indent="-285750" algn="just">
              <a:buFont typeface="Wingdings" panose="05000000000000000000" pitchFamily="2" charset="2"/>
              <a:buChar char="v"/>
            </a:pPr>
            <a:r>
              <a:rPr lang="en-GB" dirty="0">
                <a:latin typeface="Times New Roman" panose="02020603050405020304" pitchFamily="18" charset="0"/>
                <a:cs typeface="Times New Roman" panose="02020603050405020304" pitchFamily="18" charset="0"/>
              </a:rPr>
              <a:t>Crew assignment, </a:t>
            </a:r>
          </a:p>
          <a:p>
            <a:pPr marL="1200150" lvl="2" indent="-285750" algn="just">
              <a:buFont typeface="Wingdings" panose="05000000000000000000" pitchFamily="2" charset="2"/>
              <a:buChar char="v"/>
            </a:pPr>
            <a:r>
              <a:rPr lang="en-GB" dirty="0">
                <a:latin typeface="Times New Roman" panose="02020603050405020304" pitchFamily="18" charset="0"/>
                <a:cs typeface="Times New Roman" panose="02020603050405020304" pitchFamily="18" charset="0"/>
              </a:rPr>
              <a:t>Connection patterns, </a:t>
            </a:r>
          </a:p>
          <a:p>
            <a:pPr marL="1200150" lvl="2" indent="-285750" algn="just">
              <a:buFont typeface="Wingdings" panose="05000000000000000000" pitchFamily="2" charset="2"/>
              <a:buChar char="v"/>
            </a:pPr>
            <a:r>
              <a:rPr lang="en-GB" dirty="0">
                <a:latin typeface="Times New Roman" panose="02020603050405020304" pitchFamily="18" charset="0"/>
                <a:cs typeface="Times New Roman" panose="02020603050405020304" pitchFamily="18" charset="0"/>
              </a:rPr>
              <a:t>Cost/Level of service trade-off </a:t>
            </a:r>
          </a:p>
          <a:p>
            <a:pPr marL="1200150" lvl="2" indent="-285750" algn="just">
              <a:buFont typeface="Wingdings" panose="05000000000000000000" pitchFamily="2" charset="2"/>
              <a:buChar char="v"/>
            </a:pPr>
            <a:r>
              <a:rPr lang="en-GB" dirty="0">
                <a:latin typeface="Times New Roman" panose="02020603050405020304" pitchFamily="18" charset="0"/>
                <a:cs typeface="Times New Roman" panose="02020603050405020304" pitchFamily="18" charset="0"/>
              </a:rPr>
              <a:t>Contingency plans.</a:t>
            </a:r>
          </a:p>
          <a:p>
            <a:pPr marL="742950" lvl="1" indent="-285750" algn="just">
              <a:buFont typeface="Wingdings" panose="05000000000000000000" pitchFamily="2" charset="2"/>
              <a:buChar char="q"/>
            </a:pPr>
            <a:endParaRPr lang="en-GB" i="1" dirty="0">
              <a:latin typeface="Times New Roman" panose="02020603050405020304" pitchFamily="18" charset="0"/>
              <a:cs typeface="Times New Roman" panose="02020603050405020304" pitchFamily="18" charset="0"/>
            </a:endParaRPr>
          </a:p>
          <a:p>
            <a:pPr marL="742950" lvl="1" indent="-285750" algn="just">
              <a:buFont typeface="Wingdings" panose="05000000000000000000" pitchFamily="2" charset="2"/>
              <a:buChar char="q"/>
            </a:pPr>
            <a:r>
              <a:rPr lang="en-GB" b="1" i="1" dirty="0">
                <a:latin typeface="Times New Roman" panose="02020603050405020304" pitchFamily="18" charset="0"/>
                <a:cs typeface="Times New Roman" panose="02020603050405020304" pitchFamily="18" charset="0"/>
              </a:rPr>
              <a:t>Schedules</a:t>
            </a:r>
            <a:r>
              <a:rPr lang="en-GB" i="1" dirty="0">
                <a:latin typeface="Times New Roman" panose="02020603050405020304" pitchFamily="18" charset="0"/>
                <a:cs typeface="Times New Roman" panose="02020603050405020304" pitchFamily="18" charset="0"/>
              </a:rPr>
              <a:t> </a:t>
            </a:r>
            <a:r>
              <a:rPr lang="en-GB" dirty="0">
                <a:latin typeface="Times New Roman" panose="02020603050405020304" pitchFamily="18" charset="0"/>
                <a:cs typeface="Times New Roman" panose="02020603050405020304" pitchFamily="18" charset="0"/>
              </a:rPr>
              <a:t>define the arrival and departure times of transportation vehicles at the different transportation terminals and stations. </a:t>
            </a:r>
          </a:p>
          <a:p>
            <a:pPr marL="742950" lvl="1" indent="-285750" algn="just">
              <a:buFont typeface="Wingdings" panose="05000000000000000000" pitchFamily="2" charset="2"/>
              <a:buChar char="q"/>
            </a:pPr>
            <a:endParaRPr lang="en-GB" dirty="0">
              <a:latin typeface="Times New Roman" panose="02020603050405020304" pitchFamily="18" charset="0"/>
              <a:cs typeface="Times New Roman" panose="02020603050405020304" pitchFamily="18" charset="0"/>
            </a:endParaRPr>
          </a:p>
          <a:p>
            <a:pPr marL="742950" lvl="1" indent="-285750" algn="just">
              <a:buFont typeface="Wingdings" panose="05000000000000000000" pitchFamily="2" charset="2"/>
              <a:buChar char="q"/>
            </a:pPr>
            <a:r>
              <a:rPr lang="en-GB" dirty="0">
                <a:latin typeface="Times New Roman" panose="02020603050405020304" pitchFamily="18" charset="0"/>
                <a:cs typeface="Times New Roman" panose="02020603050405020304" pitchFamily="18" charset="0"/>
              </a:rPr>
              <a:t>In addition, schedule adherence plays an important role in determining the quality of service of a given transportation mode.</a:t>
            </a:r>
          </a:p>
          <a:p>
            <a:pPr marL="742950" lvl="1" indent="-285750" algn="just">
              <a:buFont typeface="Wingdings" panose="05000000000000000000" pitchFamily="2" charset="2"/>
              <a:buChar char="q"/>
            </a:pPr>
            <a:endParaRPr lang="en-GB" i="1" dirty="0">
              <a:latin typeface="Times New Roman" panose="02020603050405020304" pitchFamily="18" charset="0"/>
              <a:cs typeface="Times New Roman" panose="02020603050405020304" pitchFamily="18" charset="0"/>
            </a:endParaRPr>
          </a:p>
          <a:p>
            <a:pPr marL="742950" lvl="1" indent="-285750" algn="just">
              <a:buFont typeface="Wingdings" panose="05000000000000000000" pitchFamily="2" charset="2"/>
              <a:buChar char="q"/>
            </a:pPr>
            <a:r>
              <a:rPr lang="en-GB" b="1" i="1" dirty="0">
                <a:latin typeface="Times New Roman" panose="02020603050405020304" pitchFamily="18" charset="0"/>
                <a:cs typeface="Times New Roman" panose="02020603050405020304" pitchFamily="18" charset="0"/>
              </a:rPr>
              <a:t>Crew assignment </a:t>
            </a:r>
            <a:r>
              <a:rPr lang="en-GB" dirty="0">
                <a:latin typeface="Times New Roman" panose="02020603050405020304" pitchFamily="18" charset="0"/>
                <a:cs typeface="Times New Roman" panose="02020603050405020304" pitchFamily="18" charset="0"/>
              </a:rPr>
              <a:t>involves assigning operators to the different vehicles (e.g., assigning bus drivers to the different buses in a transit agency’s fleet, assigning pilots and flight attendants to flights, etc.). </a:t>
            </a:r>
          </a:p>
          <a:p>
            <a:pPr lvl="1" algn="just"/>
            <a:endParaRPr lang="en-GB" dirty="0">
              <a:latin typeface="Times New Roman" panose="02020603050405020304" pitchFamily="18" charset="0"/>
              <a:cs typeface="Times New Roman" panose="02020603050405020304" pitchFamily="18" charset="0"/>
            </a:endParaRPr>
          </a:p>
          <a:p>
            <a:pPr marL="742950" lvl="1" indent="-285750" algn="just">
              <a:buFont typeface="Wingdings" panose="05000000000000000000" pitchFamily="2" charset="2"/>
              <a:buChar char="q"/>
            </a:pPr>
            <a:r>
              <a:rPr lang="en-GB" dirty="0">
                <a:latin typeface="Times New Roman" panose="02020603050405020304" pitchFamily="18" charset="0"/>
                <a:cs typeface="Times New Roman" panose="02020603050405020304" pitchFamily="18" charset="0"/>
              </a:rPr>
              <a:t>It is a challenging task, since a number of constraints need to be satisfied by each assignment. </a:t>
            </a:r>
          </a:p>
        </p:txBody>
      </p:sp>
    </p:spTree>
    <p:extLst>
      <p:ext uri="{BB962C8B-B14F-4D97-AF65-F5344CB8AC3E}">
        <p14:creationId xmlns:p14="http://schemas.microsoft.com/office/powerpoint/2010/main" val="2983962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7504" y="908720"/>
            <a:ext cx="8892480" cy="4247317"/>
          </a:xfrm>
          <a:prstGeom prst="rect">
            <a:avLst/>
          </a:prstGeom>
        </p:spPr>
        <p:txBody>
          <a:bodyPr wrap="square">
            <a:spAutoFit/>
          </a:bodyPr>
          <a:lstStyle/>
          <a:p>
            <a:pPr algn="just"/>
            <a:r>
              <a:rPr lang="en-GB" b="1" dirty="0">
                <a:latin typeface="Times New Roman" panose="02020603050405020304" pitchFamily="18" charset="0"/>
                <a:cs typeface="Times New Roman" panose="02020603050405020304" pitchFamily="18" charset="0"/>
              </a:rPr>
              <a:t>Profession of Transportation</a:t>
            </a:r>
          </a:p>
          <a:p>
            <a:pPr algn="just"/>
            <a:endParaRPr lang="en-GB" b="1" dirty="0">
              <a:latin typeface="Times New Roman" panose="02020603050405020304" pitchFamily="18" charset="0"/>
              <a:cs typeface="Times New Roman" panose="02020603050405020304" pitchFamily="18" charset="0"/>
            </a:endParaRPr>
          </a:p>
          <a:p>
            <a:pPr marL="742950" lvl="1" indent="-285750" algn="just">
              <a:lnSpc>
                <a:spcPct val="200000"/>
              </a:lnSpc>
              <a:buFont typeface="Wingdings" panose="05000000000000000000" pitchFamily="2" charset="2"/>
              <a:buChar char="q"/>
            </a:pPr>
            <a:r>
              <a:rPr lang="en-GB" dirty="0">
                <a:latin typeface="Times New Roman" panose="02020603050405020304" pitchFamily="18" charset="0"/>
                <a:cs typeface="Times New Roman" panose="02020603050405020304" pitchFamily="18" charset="0"/>
              </a:rPr>
              <a:t>Transportation is essential for Nation’s development and growth</a:t>
            </a:r>
          </a:p>
          <a:p>
            <a:pPr marL="742950" lvl="1" indent="-285750" algn="just">
              <a:lnSpc>
                <a:spcPct val="200000"/>
              </a:lnSpc>
              <a:buFont typeface="Wingdings" panose="05000000000000000000" pitchFamily="2" charset="2"/>
              <a:buChar char="q"/>
            </a:pPr>
            <a:r>
              <a:rPr lang="en-GB" dirty="0">
                <a:latin typeface="Times New Roman" panose="02020603050405020304" pitchFamily="18" charset="0"/>
                <a:cs typeface="Times New Roman" panose="02020603050405020304" pitchFamily="18" charset="0"/>
              </a:rPr>
              <a:t>Many opportunities for transportation professionals exist in private and public sector</a:t>
            </a:r>
          </a:p>
          <a:p>
            <a:pPr marL="742950" lvl="1" indent="-285750" algn="just">
              <a:lnSpc>
                <a:spcPct val="200000"/>
              </a:lnSpc>
              <a:buFont typeface="Wingdings" panose="05000000000000000000" pitchFamily="2" charset="2"/>
              <a:buChar char="q"/>
            </a:pPr>
            <a:r>
              <a:rPr lang="en-GB" dirty="0">
                <a:latin typeface="Times New Roman" panose="02020603050405020304" pitchFamily="18" charset="0"/>
                <a:cs typeface="Times New Roman" panose="02020603050405020304" pitchFamily="18" charset="0"/>
              </a:rPr>
              <a:t>New elements and techniques are constantly being added to the Highways, Airports, Rails and Mass transit systems</a:t>
            </a:r>
          </a:p>
          <a:p>
            <a:pPr marL="742950" lvl="1" indent="-285750" algn="just">
              <a:lnSpc>
                <a:spcPct val="200000"/>
              </a:lnSpc>
              <a:buFont typeface="Wingdings" panose="05000000000000000000" pitchFamily="2" charset="2"/>
              <a:buChar char="q"/>
            </a:pPr>
            <a:r>
              <a:rPr lang="en-GB" dirty="0">
                <a:latin typeface="Times New Roman" panose="02020603050405020304" pitchFamily="18" charset="0"/>
                <a:cs typeface="Times New Roman" panose="02020603050405020304" pitchFamily="18" charset="0"/>
              </a:rPr>
              <a:t>Many organisations are engaged in planning, designing, building, operating and maintaining nation’s transportation systems </a:t>
            </a:r>
          </a:p>
          <a:p>
            <a:pPr algn="just"/>
            <a:endParaRPr lang="en-GB"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9749180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528" y="548680"/>
            <a:ext cx="8640960" cy="5909310"/>
          </a:xfrm>
          <a:prstGeom prst="rect">
            <a:avLst/>
          </a:prstGeom>
        </p:spPr>
        <p:txBody>
          <a:bodyPr wrap="square">
            <a:spAutoFit/>
          </a:bodyPr>
          <a:lstStyle/>
          <a:p>
            <a:pPr algn="ctr"/>
            <a:endParaRPr lang="pt-BR" b="1" dirty="0">
              <a:latin typeface="Times New Roman" panose="02020603050405020304" pitchFamily="18" charset="0"/>
              <a:cs typeface="Times New Roman" panose="02020603050405020304" pitchFamily="18" charset="0"/>
            </a:endParaRPr>
          </a:p>
          <a:p>
            <a:pPr algn="ctr"/>
            <a:r>
              <a:rPr lang="pt-BR" b="1" dirty="0">
                <a:latin typeface="Times New Roman" panose="02020603050405020304" pitchFamily="18" charset="0"/>
                <a:cs typeface="Times New Roman" panose="02020603050405020304" pitchFamily="18" charset="0"/>
              </a:rPr>
              <a:t>Operating Rules</a:t>
            </a:r>
          </a:p>
          <a:p>
            <a:pPr algn="just"/>
            <a:endParaRPr lang="en-GB"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r>
              <a:rPr lang="en-GB" dirty="0">
                <a:latin typeface="Times New Roman" panose="02020603050405020304" pitchFamily="18" charset="0"/>
                <a:cs typeface="Times New Roman" panose="02020603050405020304" pitchFamily="18" charset="0"/>
              </a:rPr>
              <a:t>These include the maximum number of continuous hours a person is allowed to work, the need to match vehicle operators with the type of vehicle they are certified to operate, and the need to minimize costs.</a:t>
            </a:r>
            <a:endParaRPr lang="en-GB" i="1"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endParaRPr lang="en-GB" i="1"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r>
              <a:rPr lang="en-GB" b="1" i="1" dirty="0">
                <a:latin typeface="Times New Roman" panose="02020603050405020304" pitchFamily="18" charset="0"/>
                <a:cs typeface="Times New Roman" panose="02020603050405020304" pitchFamily="18" charset="0"/>
              </a:rPr>
              <a:t>Connection patterns </a:t>
            </a:r>
            <a:r>
              <a:rPr lang="en-GB" dirty="0">
                <a:latin typeface="Times New Roman" panose="02020603050405020304" pitchFamily="18" charset="0"/>
                <a:cs typeface="Times New Roman" panose="02020603050405020304" pitchFamily="18" charset="0"/>
              </a:rPr>
              <a:t>refer to how service is organized over the transportation system or network. An example is the “hub-and-spoke” system, in which people and cargo are flown from several cities to a hub area, at which point trips are consolidated according to the final destination.</a:t>
            </a:r>
          </a:p>
          <a:p>
            <a:pPr marL="285750" indent="-285750" algn="just">
              <a:buFont typeface="Wingdings" panose="05000000000000000000" pitchFamily="2" charset="2"/>
              <a:buChar char="q"/>
            </a:pPr>
            <a:endParaRPr lang="en-GB"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r>
              <a:rPr lang="en-GB" dirty="0">
                <a:latin typeface="Times New Roman" panose="02020603050405020304" pitchFamily="18" charset="0"/>
                <a:cs typeface="Times New Roman" panose="02020603050405020304" pitchFamily="18" charset="0"/>
              </a:rPr>
              <a:t>The </a:t>
            </a:r>
            <a:r>
              <a:rPr lang="en-GB" i="1" dirty="0">
                <a:latin typeface="Times New Roman" panose="02020603050405020304" pitchFamily="18" charset="0"/>
                <a:cs typeface="Times New Roman" panose="02020603050405020304" pitchFamily="18" charset="0"/>
              </a:rPr>
              <a:t>hub-and-spoke</a:t>
            </a:r>
            <a:r>
              <a:rPr lang="en-GB" dirty="0">
                <a:latin typeface="Times New Roman" panose="02020603050405020304" pitchFamily="18" charset="0"/>
                <a:cs typeface="Times New Roman" panose="02020603050405020304" pitchFamily="18" charset="0"/>
              </a:rPr>
              <a:t> system introduces a number of challenging operational issues. These include the need to consider the time required for transfer from one vehicle to the other, the need for strict schedule adherence, and the sensitivity of the system to external disturbances in the form of incidents or inclement weather.</a:t>
            </a:r>
          </a:p>
          <a:p>
            <a:pPr marL="285750" indent="-285750" algn="just">
              <a:buFont typeface="Wingdings" panose="05000000000000000000" pitchFamily="2" charset="2"/>
              <a:buChar char="q"/>
            </a:pPr>
            <a:endParaRPr lang="en-GB" i="1"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r>
              <a:rPr lang="en-GB" i="1" dirty="0">
                <a:latin typeface="Times New Roman" panose="02020603050405020304" pitchFamily="18" charset="0"/>
                <a:cs typeface="Times New Roman" panose="02020603050405020304" pitchFamily="18" charset="0"/>
              </a:rPr>
              <a:t>Cost/level of service </a:t>
            </a:r>
            <a:r>
              <a:rPr lang="en-GB" i="1" dirty="0" err="1">
                <a:latin typeface="Times New Roman" panose="02020603050405020304" pitchFamily="18" charset="0"/>
                <a:cs typeface="Times New Roman" panose="02020603050405020304" pitchFamily="18" charset="0"/>
              </a:rPr>
              <a:t>tradeoff</a:t>
            </a:r>
            <a:r>
              <a:rPr lang="en-GB" i="1" dirty="0">
                <a:latin typeface="Times New Roman" panose="02020603050405020304" pitchFamily="18" charset="0"/>
                <a:cs typeface="Times New Roman" panose="02020603050405020304" pitchFamily="18" charset="0"/>
              </a:rPr>
              <a:t> </a:t>
            </a:r>
            <a:r>
              <a:rPr lang="en-GB" dirty="0">
                <a:latin typeface="Times New Roman" panose="02020603050405020304" pitchFamily="18" charset="0"/>
                <a:cs typeface="Times New Roman" panose="02020603050405020304" pitchFamily="18" charset="0"/>
              </a:rPr>
              <a:t>involves setting operational rules for transportation systems, and doing so involves a </a:t>
            </a:r>
            <a:r>
              <a:rPr lang="en-GB" dirty="0" err="1">
                <a:latin typeface="Times New Roman" panose="02020603050405020304" pitchFamily="18" charset="0"/>
                <a:cs typeface="Times New Roman" panose="02020603050405020304" pitchFamily="18" charset="0"/>
              </a:rPr>
              <a:t>tradeoff</a:t>
            </a:r>
            <a:r>
              <a:rPr lang="en-GB" dirty="0">
                <a:latin typeface="Times New Roman" panose="02020603050405020304" pitchFamily="18" charset="0"/>
                <a:cs typeface="Times New Roman" panose="02020603050405020304" pitchFamily="18" charset="0"/>
              </a:rPr>
              <a:t> between cost and level of service. For example, for a transit agency, operating more buses along a route would mean a higher level of service for passengers but a higher operating cost for the agency. </a:t>
            </a:r>
          </a:p>
        </p:txBody>
      </p:sp>
    </p:spTree>
    <p:extLst>
      <p:ext uri="{BB962C8B-B14F-4D97-AF65-F5344CB8AC3E}">
        <p14:creationId xmlns:p14="http://schemas.microsoft.com/office/powerpoint/2010/main" val="42398229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51520" y="836712"/>
            <a:ext cx="8679238" cy="5184576"/>
          </a:xfrm>
          <a:prstGeom prst="rect">
            <a:avLst/>
          </a:prstGeom>
        </p:spPr>
      </p:pic>
      <p:sp>
        <p:nvSpPr>
          <p:cNvPr id="5" name="Rectangle 4"/>
          <p:cNvSpPr/>
          <p:nvPr/>
        </p:nvSpPr>
        <p:spPr>
          <a:xfrm>
            <a:off x="216024" y="6021288"/>
            <a:ext cx="4572000" cy="369332"/>
          </a:xfrm>
          <a:prstGeom prst="rect">
            <a:avLst/>
          </a:prstGeom>
        </p:spPr>
        <p:txBody>
          <a:bodyPr>
            <a:spAutoFit/>
          </a:bodyPr>
          <a:lstStyle/>
          <a:p>
            <a:r>
              <a:rPr lang="en-GB" dirty="0">
                <a:latin typeface="TimesTen-Roman"/>
              </a:rPr>
              <a:t>Hub-and-spoke system</a:t>
            </a:r>
            <a:endParaRPr lang="en-GB" dirty="0"/>
          </a:p>
        </p:txBody>
      </p:sp>
    </p:spTree>
    <p:extLst>
      <p:ext uri="{BB962C8B-B14F-4D97-AF65-F5344CB8AC3E}">
        <p14:creationId xmlns:p14="http://schemas.microsoft.com/office/powerpoint/2010/main" val="137239313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7504" y="548680"/>
            <a:ext cx="8964488" cy="6186309"/>
          </a:xfrm>
          <a:prstGeom prst="rect">
            <a:avLst/>
          </a:prstGeom>
        </p:spPr>
        <p:txBody>
          <a:bodyPr wrap="square">
            <a:spAutoFit/>
          </a:bodyPr>
          <a:lstStyle/>
          <a:p>
            <a:pPr algn="ctr"/>
            <a:r>
              <a:rPr lang="pt-BR" b="1" dirty="0">
                <a:latin typeface="Times New Roman" panose="02020603050405020304" pitchFamily="18" charset="0"/>
                <a:cs typeface="Times New Roman" panose="02020603050405020304" pitchFamily="18" charset="0"/>
              </a:rPr>
              <a:t>Operating Rules</a:t>
            </a:r>
          </a:p>
          <a:p>
            <a:pPr algn="just"/>
            <a:endParaRPr lang="en-GB"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r>
              <a:rPr lang="en-GB" dirty="0">
                <a:latin typeface="Times New Roman" panose="02020603050405020304" pitchFamily="18" charset="0"/>
                <a:cs typeface="Times New Roman" panose="02020603050405020304" pitchFamily="18" charset="0"/>
              </a:rPr>
              <a:t>For a state highway department, constructing an eight-lane highway versus a four-lane highway would translate into a higher level of service for drivers but a higher cost for the agency and society. </a:t>
            </a:r>
          </a:p>
          <a:p>
            <a:pPr marL="285750" indent="-285750" algn="just">
              <a:buFont typeface="Wingdings" panose="05000000000000000000" pitchFamily="2" charset="2"/>
              <a:buChar char="q"/>
            </a:pPr>
            <a:endParaRPr lang="en-GB"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r>
              <a:rPr lang="en-GB" dirty="0">
                <a:latin typeface="Times New Roman" panose="02020603050405020304" pitchFamily="18" charset="0"/>
                <a:cs typeface="Times New Roman" panose="02020603050405020304" pitchFamily="18" charset="0"/>
              </a:rPr>
              <a:t>For an airline, providing direct service between two cities (as opposed to a connection at an intermediate hub) would mean a higher level of service for travellers but a higher cost for the airline, especially if the demand between the two cities is not large enough to warrant a direct service. </a:t>
            </a:r>
          </a:p>
          <a:p>
            <a:pPr marL="285750" indent="-285750" algn="just">
              <a:buFont typeface="Wingdings" panose="05000000000000000000" pitchFamily="2" charset="2"/>
              <a:buChar char="q"/>
            </a:pPr>
            <a:endParaRPr lang="en-GB"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r>
              <a:rPr lang="en-GB" dirty="0">
                <a:latin typeface="Times New Roman" panose="02020603050405020304" pitchFamily="18" charset="0"/>
                <a:cs typeface="Times New Roman" panose="02020603050405020304" pitchFamily="18" charset="0"/>
              </a:rPr>
              <a:t>The trade-off between cost and quality of service is a fundamental concept in the operation of transportation systems.</a:t>
            </a:r>
          </a:p>
          <a:p>
            <a:pPr marL="285750" indent="-285750" algn="just">
              <a:buFont typeface="Wingdings" panose="05000000000000000000" pitchFamily="2" charset="2"/>
              <a:buChar char="q"/>
            </a:pPr>
            <a:endParaRPr lang="en-GB" i="1"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r>
              <a:rPr lang="en-GB" b="1" i="1" dirty="0">
                <a:latin typeface="Times New Roman" panose="02020603050405020304" pitchFamily="18" charset="0"/>
                <a:cs typeface="Times New Roman" panose="02020603050405020304" pitchFamily="18" charset="0"/>
              </a:rPr>
              <a:t>Contingency plans </a:t>
            </a:r>
            <a:r>
              <a:rPr lang="en-GB" dirty="0">
                <a:latin typeface="Times New Roman" panose="02020603050405020304" pitchFamily="18" charset="0"/>
                <a:cs typeface="Times New Roman" panose="02020603050405020304" pitchFamily="18" charset="0"/>
              </a:rPr>
              <a:t>are implemented when something goes wrong with the transportation system. For example, a contingency plan needs to be in place for traffic diversion when a main highway is closed because of an accident or construction, for the evacuation of coastal areas during a hurricane, and for handling surges in traffic demand (such as during special events). </a:t>
            </a:r>
          </a:p>
          <a:p>
            <a:pPr marL="285750" indent="-285750" algn="just">
              <a:buFont typeface="Wingdings" panose="05000000000000000000" pitchFamily="2" charset="2"/>
              <a:buChar char="q"/>
            </a:pPr>
            <a:endParaRPr lang="en-GB"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r>
              <a:rPr lang="en-GB" dirty="0">
                <a:latin typeface="Times New Roman" panose="02020603050405020304" pitchFamily="18" charset="0"/>
                <a:cs typeface="Times New Roman" panose="02020603050405020304" pitchFamily="18" charset="0"/>
              </a:rPr>
              <a:t>Building a good contingency plan often calls for the allocation of additional resources and is another example of the cost/level of service trade-off.</a:t>
            </a:r>
          </a:p>
        </p:txBody>
      </p:sp>
    </p:spTree>
    <p:extLst>
      <p:ext uri="{BB962C8B-B14F-4D97-AF65-F5344CB8AC3E}">
        <p14:creationId xmlns:p14="http://schemas.microsoft.com/office/powerpoint/2010/main" val="35280563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576" y="2348880"/>
            <a:ext cx="7772400" cy="1362075"/>
          </a:xfrm>
        </p:spPr>
        <p:txBody>
          <a:bodyPr/>
          <a:lstStyle/>
          <a:p>
            <a:pPr algn="ctr"/>
            <a:r>
              <a:rPr lang="en-GB" dirty="0"/>
              <a:t>Highway location</a:t>
            </a:r>
          </a:p>
        </p:txBody>
      </p:sp>
    </p:spTree>
    <p:extLst>
      <p:ext uri="{BB962C8B-B14F-4D97-AF65-F5344CB8AC3E}">
        <p14:creationId xmlns:p14="http://schemas.microsoft.com/office/powerpoint/2010/main" val="4332861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688313"/>
            <a:ext cx="8640960" cy="5570756"/>
          </a:xfrm>
          <a:prstGeom prst="rect">
            <a:avLst/>
          </a:prstGeom>
          <a:noFill/>
        </p:spPr>
        <p:txBody>
          <a:bodyPr wrap="square" rtlCol="0">
            <a:spAutoFit/>
          </a:bodyPr>
          <a:lstStyle/>
          <a:p>
            <a:pPr lvl="0"/>
            <a:r>
              <a:rPr lang="en-US" b="1" dirty="0">
                <a:latin typeface="Times New Roman" panose="02020603050405020304" pitchFamily="18" charset="0"/>
                <a:cs typeface="Times New Roman" panose="02020603050405020304" pitchFamily="18" charset="0"/>
              </a:rPr>
              <a:t>Route location </a:t>
            </a:r>
          </a:p>
          <a:p>
            <a:pPr lvl="0"/>
            <a:endParaRPr lang="en-US" b="1" dirty="0">
              <a:latin typeface="Times New Roman" panose="02020603050405020304" pitchFamily="18" charset="0"/>
              <a:cs typeface="Times New Roman" panose="02020603050405020304" pitchFamily="18" charset="0"/>
            </a:endParaRPr>
          </a:p>
          <a:p>
            <a:pPr marL="285750" lvl="0" indent="-285750" algn="just">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The preliminary location study involves collecting and analyzing data, locating feasible routes, determining preliminary horizontal and vertical alignments for each, and evaluating alternative routes to select the best route.  </a:t>
            </a:r>
          </a:p>
          <a:p>
            <a:pPr marL="285750" lvl="0" indent="-285750" algn="just">
              <a:buFont typeface="Arial" panose="020B0604020202020204" pitchFamily="34" charset="0"/>
              <a:buChar char="•"/>
            </a:pPr>
            <a:endParaRPr lang="en-US" sz="1600" dirty="0">
              <a:latin typeface="Times New Roman" panose="02020603050405020304" pitchFamily="18" charset="0"/>
              <a:cs typeface="Times New Roman" panose="02020603050405020304" pitchFamily="18" charset="0"/>
            </a:endParaRPr>
          </a:p>
          <a:p>
            <a:pPr marL="285750" lvl="0" indent="-285750" algn="just">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The types of data required are related to the </a:t>
            </a:r>
          </a:p>
          <a:p>
            <a:pPr marL="1000125" lvl="0" indent="-285750" algn="just">
              <a:buFont typeface="Wingdings" panose="05000000000000000000" pitchFamily="2" charset="2"/>
              <a:buChar char="Ø"/>
            </a:pPr>
            <a:r>
              <a:rPr lang="en-US" sz="1600" dirty="0">
                <a:latin typeface="Times New Roman" panose="02020603050405020304" pitchFamily="18" charset="0"/>
                <a:cs typeface="Times New Roman" panose="02020603050405020304" pitchFamily="18" charset="0"/>
              </a:rPr>
              <a:t>Engineering characteristics </a:t>
            </a:r>
          </a:p>
          <a:p>
            <a:pPr marL="1000125" lvl="0" indent="-285750" algn="just">
              <a:buFont typeface="Wingdings" panose="05000000000000000000" pitchFamily="2" charset="2"/>
              <a:buChar char="Ø"/>
            </a:pPr>
            <a:r>
              <a:rPr lang="en-US" sz="1600" dirty="0">
                <a:latin typeface="Times New Roman" panose="02020603050405020304" pitchFamily="18" charset="0"/>
                <a:cs typeface="Times New Roman" panose="02020603050405020304" pitchFamily="18" charset="0"/>
              </a:rPr>
              <a:t>Social characteristics </a:t>
            </a:r>
          </a:p>
          <a:p>
            <a:pPr marL="1000125" lvl="0" indent="-285750" algn="just">
              <a:buFont typeface="Wingdings" panose="05000000000000000000" pitchFamily="2" charset="2"/>
              <a:buChar char="Ø"/>
            </a:pPr>
            <a:r>
              <a:rPr lang="en-US" sz="1600" dirty="0">
                <a:latin typeface="Times New Roman" panose="02020603050405020304" pitchFamily="18" charset="0"/>
                <a:cs typeface="Times New Roman" panose="02020603050405020304" pitchFamily="18" charset="0"/>
              </a:rPr>
              <a:t>Demographic characteristics </a:t>
            </a:r>
          </a:p>
          <a:p>
            <a:pPr marL="1000125" lvl="0" indent="-285750" algn="just">
              <a:buFont typeface="Wingdings" panose="05000000000000000000" pitchFamily="2" charset="2"/>
              <a:buChar char="Ø"/>
            </a:pPr>
            <a:r>
              <a:rPr lang="en-US" sz="1600" dirty="0">
                <a:latin typeface="Times New Roman" panose="02020603050405020304" pitchFamily="18" charset="0"/>
                <a:cs typeface="Times New Roman" panose="02020603050405020304" pitchFamily="18" charset="0"/>
              </a:rPr>
              <a:t>Environmental characteristics </a:t>
            </a:r>
          </a:p>
          <a:p>
            <a:pPr marL="1000125" lvl="0" indent="-285750" algn="just">
              <a:buFont typeface="Wingdings" panose="05000000000000000000" pitchFamily="2" charset="2"/>
              <a:buChar char="Ø"/>
            </a:pPr>
            <a:r>
              <a:rPr lang="en-US" sz="1600" dirty="0">
                <a:latin typeface="Times New Roman" panose="02020603050405020304" pitchFamily="18" charset="0"/>
                <a:cs typeface="Times New Roman" panose="02020603050405020304" pitchFamily="18" charset="0"/>
              </a:rPr>
              <a:t>Economic characteristics </a:t>
            </a:r>
          </a:p>
          <a:p>
            <a:pPr marL="285750" lvl="0" indent="-285750" algn="just">
              <a:buFont typeface="Arial" panose="020B0604020202020204" pitchFamily="34" charset="0"/>
              <a:buChar char="•"/>
            </a:pPr>
            <a:endParaRPr lang="en-US" sz="1600" dirty="0">
              <a:latin typeface="Times New Roman" panose="02020603050405020304" pitchFamily="18" charset="0"/>
              <a:cs typeface="Times New Roman" panose="02020603050405020304" pitchFamily="18" charset="0"/>
            </a:endParaRPr>
          </a:p>
          <a:p>
            <a:pPr marL="285750" lvl="0" indent="-285750" algn="just">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Examples of such data are topography, land use pattern, wildlife types, and unit costs of construction. </a:t>
            </a:r>
          </a:p>
          <a:p>
            <a:pPr marL="285750" lvl="0" indent="-285750" algn="just">
              <a:buFont typeface="Arial" panose="020B0604020202020204" pitchFamily="34" charset="0"/>
              <a:buChar char="•"/>
            </a:pPr>
            <a:endParaRPr lang="en-US" sz="1600" dirty="0">
              <a:latin typeface="Times New Roman" panose="02020603050405020304" pitchFamily="18" charset="0"/>
              <a:cs typeface="Times New Roman" panose="02020603050405020304" pitchFamily="18" charset="0"/>
            </a:endParaRPr>
          </a:p>
          <a:p>
            <a:pPr marL="285750" lvl="0" indent="-285750" algn="just">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A preliminary study report is prepared and typically includes: </a:t>
            </a:r>
          </a:p>
          <a:p>
            <a:pPr marL="714375" lvl="0" algn="just">
              <a:buFont typeface="Wingdings" panose="05000000000000000000" pitchFamily="2" charset="2"/>
              <a:buChar char="Ø"/>
            </a:pPr>
            <a:r>
              <a:rPr lang="en-US" sz="1600" dirty="0">
                <a:latin typeface="Times New Roman" panose="02020603050405020304" pitchFamily="18" charset="0"/>
                <a:cs typeface="Times New Roman" panose="02020603050405020304" pitchFamily="18" charset="0"/>
              </a:rPr>
              <a:t> A general description of the proposed highway </a:t>
            </a:r>
          </a:p>
          <a:p>
            <a:pPr marL="714375" lvl="0" algn="just">
              <a:buFont typeface="Wingdings" panose="05000000000000000000" pitchFamily="2" charset="2"/>
              <a:buChar char="Ø"/>
            </a:pPr>
            <a:r>
              <a:rPr lang="en-US" sz="1600" dirty="0">
                <a:latin typeface="Times New Roman" panose="02020603050405020304" pitchFamily="18" charset="0"/>
                <a:cs typeface="Times New Roman" panose="02020603050405020304" pitchFamily="18" charset="0"/>
              </a:rPr>
              <a:t> A description of alternative locations and designs </a:t>
            </a:r>
          </a:p>
          <a:p>
            <a:pPr marL="714375" lvl="0" algn="just">
              <a:buFont typeface="Wingdings" panose="05000000000000000000" pitchFamily="2" charset="2"/>
              <a:buChar char="Ø"/>
            </a:pPr>
            <a:r>
              <a:rPr lang="en-US" sz="1600" dirty="0">
                <a:latin typeface="Times New Roman" panose="02020603050405020304" pitchFamily="18" charset="0"/>
                <a:cs typeface="Times New Roman" panose="02020603050405020304" pitchFamily="18" charset="0"/>
              </a:rPr>
              <a:t> A projected traffic volumes and estimated total costs </a:t>
            </a:r>
          </a:p>
          <a:p>
            <a:pPr marL="714375" lvl="0" algn="just">
              <a:buFont typeface="Wingdings" panose="05000000000000000000" pitchFamily="2" charset="2"/>
              <a:buChar char="Ø"/>
            </a:pPr>
            <a:r>
              <a:rPr lang="en-US" sz="1600" dirty="0">
                <a:latin typeface="Times New Roman" panose="02020603050405020304" pitchFamily="18" charset="0"/>
                <a:cs typeface="Times New Roman" panose="02020603050405020304" pitchFamily="18" charset="0"/>
              </a:rPr>
              <a:t> An economic and environmental evaluation, and </a:t>
            </a:r>
          </a:p>
          <a:p>
            <a:pPr marL="714375" lvl="0" algn="just">
              <a:buFont typeface="Wingdings" panose="05000000000000000000" pitchFamily="2" charset="2"/>
              <a:buChar char="Ø"/>
            </a:pPr>
            <a:r>
              <a:rPr lang="en-US" sz="1600" dirty="0">
                <a:latin typeface="Times New Roman" panose="02020603050405020304" pitchFamily="18" charset="0"/>
                <a:cs typeface="Times New Roman" panose="02020603050405020304" pitchFamily="18" charset="0"/>
              </a:rPr>
              <a:t> A recommended highway location </a:t>
            </a:r>
          </a:p>
        </p:txBody>
      </p:sp>
    </p:spTree>
    <p:extLst>
      <p:ext uri="{BB962C8B-B14F-4D97-AF65-F5344CB8AC3E}">
        <p14:creationId xmlns:p14="http://schemas.microsoft.com/office/powerpoint/2010/main" val="181455798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23528" y="620688"/>
            <a:ext cx="8640960" cy="5909310"/>
          </a:xfrm>
          <a:prstGeom prst="rect">
            <a:avLst/>
          </a:prstGeom>
        </p:spPr>
        <p:txBody>
          <a:bodyPr wrap="square">
            <a:spAutoFit/>
          </a:bodyPr>
          <a:lstStyle/>
          <a:p>
            <a:pPr algn="just">
              <a:spcAft>
                <a:spcPts val="0"/>
              </a:spcAft>
            </a:pPr>
            <a:r>
              <a:rPr lang="en-GB" sz="1400" dirty="0">
                <a:latin typeface="Times New Roman" panose="02020603050405020304" pitchFamily="18" charset="0"/>
                <a:ea typeface="TimesTen-Roman"/>
              </a:rPr>
              <a:t>A particular location is usually selected based on the following factors in relation to the design control</a:t>
            </a:r>
          </a:p>
          <a:p>
            <a:pPr algn="just">
              <a:spcAft>
                <a:spcPts val="0"/>
              </a:spcAft>
            </a:pPr>
            <a:endParaRPr lang="en-GB" sz="1400" dirty="0">
              <a:latin typeface="Times New Roman" panose="02020603050405020304" pitchFamily="18" charset="0"/>
              <a:ea typeface="TimesTen-Roman"/>
            </a:endParaRPr>
          </a:p>
          <a:p>
            <a:pPr marL="1081088" algn="just">
              <a:spcAft>
                <a:spcPts val="0"/>
              </a:spcAft>
              <a:buFont typeface="Wingdings" panose="05000000000000000000" pitchFamily="2" charset="2"/>
              <a:buChar char="Ø"/>
            </a:pPr>
            <a:r>
              <a:rPr lang="en-GB" sz="1400" dirty="0">
                <a:latin typeface="Times New Roman" panose="02020603050405020304" pitchFamily="18" charset="0"/>
                <a:ea typeface="TimesTen-Roman"/>
              </a:rPr>
              <a:t>Topography </a:t>
            </a:r>
          </a:p>
          <a:p>
            <a:pPr marL="1081088" algn="just">
              <a:spcAft>
                <a:spcPts val="0"/>
              </a:spcAft>
              <a:buFont typeface="Wingdings" panose="05000000000000000000" pitchFamily="2" charset="2"/>
              <a:buChar char="Ø"/>
            </a:pPr>
            <a:r>
              <a:rPr lang="en-GB" sz="1400" dirty="0">
                <a:latin typeface="Times New Roman" panose="02020603050405020304" pitchFamily="18" charset="0"/>
                <a:ea typeface="TimesTen-Roman"/>
              </a:rPr>
              <a:t>Soil characteristics</a:t>
            </a:r>
          </a:p>
          <a:p>
            <a:pPr marL="1081088" algn="just">
              <a:spcAft>
                <a:spcPts val="0"/>
              </a:spcAft>
              <a:buFont typeface="Wingdings" panose="05000000000000000000" pitchFamily="2" charset="2"/>
              <a:buChar char="Ø"/>
            </a:pPr>
            <a:r>
              <a:rPr lang="en-GB" sz="1400" dirty="0">
                <a:latin typeface="Times New Roman" panose="02020603050405020304" pitchFamily="18" charset="0"/>
                <a:ea typeface="TimesTen-Roman"/>
              </a:rPr>
              <a:t>Environmental factors such as noise and air pollution </a:t>
            </a:r>
          </a:p>
          <a:p>
            <a:pPr marL="1081088" algn="just">
              <a:spcAft>
                <a:spcPts val="0"/>
              </a:spcAft>
              <a:buFont typeface="Wingdings" panose="05000000000000000000" pitchFamily="2" charset="2"/>
              <a:buChar char="Ø"/>
            </a:pPr>
            <a:r>
              <a:rPr lang="en-GB" sz="1400" dirty="0">
                <a:latin typeface="Times New Roman" panose="02020603050405020304" pitchFamily="18" charset="0"/>
                <a:ea typeface="TimesTen-Roman"/>
              </a:rPr>
              <a:t>Economic factors </a:t>
            </a:r>
          </a:p>
          <a:p>
            <a:pPr marL="1081088" algn="just">
              <a:spcAft>
                <a:spcPts val="0"/>
              </a:spcAft>
              <a:buFont typeface="Wingdings" panose="05000000000000000000" pitchFamily="2" charset="2"/>
              <a:buChar char="Ø"/>
            </a:pPr>
            <a:r>
              <a:rPr lang="en-GB" sz="1400" dirty="0">
                <a:latin typeface="Times New Roman" panose="02020603050405020304" pitchFamily="18" charset="0"/>
                <a:ea typeface="Times New Roman" panose="02020603050405020304" pitchFamily="18" charset="0"/>
              </a:rPr>
              <a:t>Human habitation</a:t>
            </a:r>
          </a:p>
          <a:p>
            <a:pPr algn="just">
              <a:spcAft>
                <a:spcPts val="0"/>
              </a:spcAft>
            </a:pPr>
            <a:r>
              <a:rPr lang="en-GB" sz="1400" dirty="0">
                <a:latin typeface="Times New Roman" panose="02020603050405020304" pitchFamily="18" charset="0"/>
                <a:ea typeface="TimesTen-Roman"/>
              </a:rPr>
              <a:t>  </a:t>
            </a:r>
            <a:endParaRPr lang="en-GB" sz="1400" dirty="0">
              <a:latin typeface="Times New Roman" panose="02020603050405020304" pitchFamily="18" charset="0"/>
              <a:ea typeface="Times New Roman" panose="02020603050405020304" pitchFamily="18" charset="0"/>
            </a:endParaRPr>
          </a:p>
          <a:p>
            <a:pPr marL="285750" indent="-285750" algn="just">
              <a:spcAft>
                <a:spcPts val="0"/>
              </a:spcAft>
              <a:buFont typeface="Arial" panose="020B0604020202020204" pitchFamily="34" charset="0"/>
              <a:buChar char="•"/>
            </a:pPr>
            <a:r>
              <a:rPr lang="en-GB" sz="1400" dirty="0">
                <a:latin typeface="Times New Roman" panose="02020603050405020304" pitchFamily="18" charset="0"/>
                <a:ea typeface="TimesTen-Roman"/>
              </a:rPr>
              <a:t>Road locations are most easily determined in relatively undeveloped, low-cost areas where basic engineering and construction cost considerations dominate the cost of the road provided that environmental issues are not of major concern. </a:t>
            </a:r>
            <a:endParaRPr lang="en-GB" sz="1400" dirty="0">
              <a:latin typeface="Times New Roman" panose="02020603050405020304" pitchFamily="18" charset="0"/>
              <a:ea typeface="Times New Roman" panose="02020603050405020304" pitchFamily="18" charset="0"/>
            </a:endParaRPr>
          </a:p>
          <a:p>
            <a:pPr algn="just">
              <a:spcAft>
                <a:spcPts val="0"/>
              </a:spcAft>
            </a:pPr>
            <a:r>
              <a:rPr lang="en-GB" sz="1400" dirty="0">
                <a:latin typeface="Times New Roman" panose="02020603050405020304" pitchFamily="18" charset="0"/>
                <a:ea typeface="TimesTen-Roman"/>
              </a:rPr>
              <a:t> </a:t>
            </a:r>
            <a:endParaRPr lang="en-GB" sz="1400" dirty="0">
              <a:latin typeface="Times New Roman" panose="02020603050405020304" pitchFamily="18" charset="0"/>
              <a:ea typeface="Times New Roman" panose="02020603050405020304" pitchFamily="18" charset="0"/>
            </a:endParaRPr>
          </a:p>
          <a:p>
            <a:pPr marL="285750" indent="-285750" algn="just">
              <a:spcAft>
                <a:spcPts val="0"/>
              </a:spcAft>
              <a:buFont typeface="Arial" panose="020B0604020202020204" pitchFamily="34" charset="0"/>
              <a:buChar char="•"/>
            </a:pPr>
            <a:r>
              <a:rPr lang="en-GB" sz="1400" dirty="0">
                <a:latin typeface="Times New Roman" panose="02020603050405020304" pitchFamily="18" charset="0"/>
                <a:ea typeface="TimesTen-Roman"/>
              </a:rPr>
              <a:t>However, the road location become more complex and non-engineering’ issues become more conspicuous if the route is required to pass through well-developed rural areas. This is because the new road has to interact with existing roads and built-up areas. </a:t>
            </a:r>
            <a:endParaRPr lang="en-GB" sz="1400" dirty="0">
              <a:latin typeface="Times New Roman" panose="02020603050405020304" pitchFamily="18" charset="0"/>
              <a:ea typeface="Times New Roman" panose="02020603050405020304" pitchFamily="18" charset="0"/>
            </a:endParaRPr>
          </a:p>
          <a:p>
            <a:pPr algn="just">
              <a:spcAft>
                <a:spcPts val="0"/>
              </a:spcAft>
            </a:pPr>
            <a:r>
              <a:rPr lang="en-GB" sz="1400" dirty="0">
                <a:latin typeface="Times New Roman" panose="02020603050405020304" pitchFamily="18" charset="0"/>
                <a:ea typeface="TimesTen-Roman"/>
              </a:rPr>
              <a:t> </a:t>
            </a:r>
            <a:endParaRPr lang="en-GB" sz="1400" dirty="0">
              <a:latin typeface="Times New Roman" panose="02020603050405020304" pitchFamily="18" charset="0"/>
              <a:ea typeface="Times New Roman" panose="02020603050405020304" pitchFamily="18" charset="0"/>
            </a:endParaRPr>
          </a:p>
          <a:p>
            <a:pPr marL="285750" indent="-285750" algn="just">
              <a:spcAft>
                <a:spcPts val="0"/>
              </a:spcAft>
              <a:buFont typeface="Arial" panose="020B0604020202020204" pitchFamily="34" charset="0"/>
              <a:buChar char="•"/>
            </a:pPr>
            <a:r>
              <a:rPr lang="en-GB" sz="1400" dirty="0">
                <a:latin typeface="Times New Roman" panose="02020603050405020304" pitchFamily="18" charset="0"/>
                <a:ea typeface="TimesTen-Roman"/>
              </a:rPr>
              <a:t>Moreover, the problems are at their most complex when the road traverse major urban areas where community desires, interactions with existing roads and streets, and economic, environmental and planning issues become critical. </a:t>
            </a:r>
            <a:endParaRPr lang="en-GB" sz="1400" dirty="0">
              <a:latin typeface="Times New Roman" panose="02020603050405020304" pitchFamily="18" charset="0"/>
              <a:ea typeface="Times New Roman" panose="02020603050405020304" pitchFamily="18" charset="0"/>
            </a:endParaRPr>
          </a:p>
          <a:p>
            <a:pPr algn="just">
              <a:spcAft>
                <a:spcPts val="0"/>
              </a:spcAft>
            </a:pPr>
            <a:r>
              <a:rPr lang="en-GB" sz="1400" dirty="0">
                <a:latin typeface="Times New Roman" panose="02020603050405020304" pitchFamily="18" charset="0"/>
                <a:ea typeface="TimesTen-Roman"/>
              </a:rPr>
              <a:t> </a:t>
            </a:r>
            <a:endParaRPr lang="en-GB" sz="1400" dirty="0">
              <a:latin typeface="Times New Roman" panose="02020603050405020304" pitchFamily="18" charset="0"/>
              <a:ea typeface="Times New Roman" panose="02020603050405020304" pitchFamily="18" charset="0"/>
            </a:endParaRPr>
          </a:p>
          <a:p>
            <a:pPr marL="285750" indent="-285750" algn="just">
              <a:spcAft>
                <a:spcPts val="0"/>
              </a:spcAft>
              <a:buFont typeface="Arial" panose="020B0604020202020204" pitchFamily="34" charset="0"/>
              <a:buChar char="•"/>
            </a:pPr>
            <a:r>
              <a:rPr lang="en-GB" sz="1400" dirty="0">
                <a:latin typeface="Times New Roman" panose="02020603050405020304" pitchFamily="18" charset="0"/>
                <a:ea typeface="TimesTen-Roman"/>
              </a:rPr>
              <a:t>Ideally a new major road needs to be located where the following objectives are achieved at minimum construction, environmental, land, traffic operations and maintenance costs.</a:t>
            </a:r>
            <a:endParaRPr lang="en-GB" sz="1400" dirty="0">
              <a:latin typeface="Times New Roman" panose="02020603050405020304" pitchFamily="18" charset="0"/>
              <a:ea typeface="Times New Roman" panose="02020603050405020304" pitchFamily="18" charset="0"/>
            </a:endParaRPr>
          </a:p>
          <a:p>
            <a:pPr algn="just">
              <a:spcAft>
                <a:spcPts val="0"/>
              </a:spcAft>
            </a:pPr>
            <a:r>
              <a:rPr lang="en-GB" sz="1400" dirty="0">
                <a:latin typeface="Times New Roman" panose="02020603050405020304" pitchFamily="18" charset="0"/>
                <a:ea typeface="TimesTen-Roman"/>
              </a:rPr>
              <a:t> </a:t>
            </a:r>
            <a:endParaRPr lang="en-GB" sz="1400" dirty="0">
              <a:latin typeface="Times New Roman" panose="02020603050405020304" pitchFamily="18" charset="0"/>
              <a:ea typeface="Times New Roman" panose="02020603050405020304" pitchFamily="18" charset="0"/>
            </a:endParaRPr>
          </a:p>
          <a:p>
            <a:pPr marL="1081088" lvl="0" algn="just">
              <a:spcAft>
                <a:spcPts val="0"/>
              </a:spcAft>
              <a:buFont typeface="Wingdings" panose="05000000000000000000" pitchFamily="2" charset="2"/>
              <a:buChar char=""/>
            </a:pPr>
            <a:r>
              <a:rPr lang="en-GB" sz="1400" dirty="0">
                <a:latin typeface="Times New Roman" panose="02020603050405020304" pitchFamily="18" charset="0"/>
                <a:ea typeface="TimesTen-Roman"/>
              </a:rPr>
              <a:t>It can best serve the traffic desire lines</a:t>
            </a:r>
            <a:endParaRPr lang="en-GB" sz="1400" dirty="0">
              <a:latin typeface="Times New Roman" panose="02020603050405020304" pitchFamily="18" charset="0"/>
              <a:ea typeface="Times New Roman" panose="02020603050405020304" pitchFamily="18" charset="0"/>
            </a:endParaRPr>
          </a:p>
          <a:p>
            <a:pPr marL="1081088" lvl="0" algn="just">
              <a:spcAft>
                <a:spcPts val="0"/>
              </a:spcAft>
              <a:buFont typeface="Wingdings" panose="05000000000000000000" pitchFamily="2" charset="2"/>
              <a:buChar char=""/>
            </a:pPr>
            <a:r>
              <a:rPr lang="en-GB" sz="1400" dirty="0">
                <a:latin typeface="Times New Roman" panose="02020603050405020304" pitchFamily="18" charset="0"/>
                <a:ea typeface="TimesTen-Roman"/>
              </a:rPr>
              <a:t>It can be as direct as possible</a:t>
            </a:r>
            <a:endParaRPr lang="en-GB" sz="1400" dirty="0">
              <a:latin typeface="Times New Roman" panose="02020603050405020304" pitchFamily="18" charset="0"/>
              <a:ea typeface="Times New Roman" panose="02020603050405020304" pitchFamily="18" charset="0"/>
            </a:endParaRPr>
          </a:p>
          <a:p>
            <a:pPr marL="1081088" lvl="0" algn="just">
              <a:spcAft>
                <a:spcPts val="0"/>
              </a:spcAft>
              <a:buFont typeface="Wingdings" panose="05000000000000000000" pitchFamily="2" charset="2"/>
              <a:buChar char=""/>
            </a:pPr>
            <a:r>
              <a:rPr lang="en-GB" sz="1400" dirty="0">
                <a:latin typeface="Times New Roman" panose="02020603050405020304" pitchFamily="18" charset="0"/>
                <a:ea typeface="TimesTen-Roman"/>
              </a:rPr>
              <a:t>It allows convenient free-flowing traffic operation </a:t>
            </a:r>
            <a:endParaRPr lang="en-GB" sz="1400" dirty="0">
              <a:latin typeface="Times New Roman" panose="02020603050405020304" pitchFamily="18" charset="0"/>
              <a:ea typeface="Times New Roman" panose="02020603050405020304" pitchFamily="18" charset="0"/>
            </a:endParaRPr>
          </a:p>
          <a:p>
            <a:pPr algn="just">
              <a:spcAft>
                <a:spcPts val="0"/>
              </a:spcAft>
            </a:pPr>
            <a:r>
              <a:rPr lang="en-GB" sz="1400" dirty="0">
                <a:latin typeface="Times New Roman" panose="02020603050405020304" pitchFamily="18" charset="0"/>
                <a:ea typeface="TimesTen-Roman"/>
              </a:rPr>
              <a:t> </a:t>
            </a:r>
            <a:endParaRPr lang="en-GB" sz="14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53672623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323528" y="1933356"/>
            <a:ext cx="8643997" cy="473600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Rectangle 1"/>
          <p:cNvSpPr/>
          <p:nvPr/>
        </p:nvSpPr>
        <p:spPr>
          <a:xfrm>
            <a:off x="395536" y="764704"/>
            <a:ext cx="8643997" cy="1200329"/>
          </a:xfrm>
          <a:prstGeom prst="rect">
            <a:avLst/>
          </a:prstGeom>
        </p:spPr>
        <p:txBody>
          <a:bodyPr wrap="square">
            <a:spAutoFit/>
          </a:bodyPr>
          <a:lstStyle/>
          <a:p>
            <a:pPr algn="just"/>
            <a:r>
              <a:rPr lang="en-GB" sz="1200" dirty="0">
                <a:latin typeface="Times New Roman" panose="02020603050405020304" pitchFamily="18" charset="0"/>
                <a:ea typeface="TimesTen-Roman"/>
              </a:rPr>
              <a:t>However, due to its profound complexity, the location process in and about an urban area can, in practice, be reduced to finding an alignment that meets traffic desire lines, is acceptable to the public, and enables road construction to occur at an economical cost.</a:t>
            </a:r>
            <a:endParaRPr lang="en-GB" sz="1200" dirty="0">
              <a:latin typeface="Times New Roman" panose="02020603050405020304" pitchFamily="18" charset="0"/>
              <a:ea typeface="Times New Roman" panose="02020603050405020304" pitchFamily="18" charset="0"/>
            </a:endParaRPr>
          </a:p>
          <a:p>
            <a:pPr algn="just">
              <a:spcAft>
                <a:spcPts val="0"/>
              </a:spcAft>
            </a:pPr>
            <a:endParaRPr lang="en-GB" sz="1200" dirty="0">
              <a:latin typeface="Times New Roman" panose="02020603050405020304" pitchFamily="18" charset="0"/>
              <a:ea typeface="TimesTen-Roman"/>
            </a:endParaRPr>
          </a:p>
          <a:p>
            <a:pPr algn="just">
              <a:spcAft>
                <a:spcPts val="0"/>
              </a:spcAft>
            </a:pPr>
            <a:r>
              <a:rPr lang="en-GB" sz="1200" dirty="0">
                <a:latin typeface="Times New Roman" panose="02020603050405020304" pitchFamily="18" charset="0"/>
                <a:ea typeface="TimesTen-Roman"/>
              </a:rPr>
              <a:t>The location of a new major road can require consideration of many complex and interrelated factors, which normally utilize the skills of economists, geologists, planners and surveyors as well as those of road engineers (see Table below).</a:t>
            </a:r>
            <a:endParaRPr lang="en-GB" sz="1200" dirty="0">
              <a:latin typeface="Times New Roman" panose="02020603050405020304" pitchFamily="18" charset="0"/>
              <a:ea typeface="Times New Roman" panose="02020603050405020304" pitchFamily="18" charset="0"/>
            </a:endParaRPr>
          </a:p>
          <a:p>
            <a:pPr algn="just">
              <a:spcAft>
                <a:spcPts val="0"/>
              </a:spcAft>
            </a:pPr>
            <a:r>
              <a:rPr lang="en-GB" sz="1200" dirty="0">
                <a:latin typeface="Times New Roman" panose="02020603050405020304" pitchFamily="18" charset="0"/>
                <a:ea typeface="TimesTen-Roman"/>
              </a:rPr>
              <a:t> </a:t>
            </a:r>
            <a:endParaRPr lang="en-GB" sz="1200" dirty="0">
              <a:latin typeface="Times New Roman" panose="02020603050405020304" pitchFamily="18" charset="0"/>
              <a:ea typeface="Times New Roman" panose="02020603050405020304" pitchFamily="18"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908720"/>
            <a:ext cx="8640960" cy="6586418"/>
          </a:xfrm>
          <a:prstGeom prst="rect">
            <a:avLst/>
          </a:prstGeom>
          <a:noFill/>
        </p:spPr>
        <p:txBody>
          <a:bodyPr wrap="square" rtlCol="0">
            <a:spAutoFit/>
          </a:bodyPr>
          <a:lstStyle/>
          <a:p>
            <a:pPr lvl="0" algn="just"/>
            <a:r>
              <a:rPr lang="en-US" sz="1600" b="1" dirty="0">
                <a:latin typeface="Times New Roman" panose="02020603050405020304" pitchFamily="18" charset="0"/>
                <a:cs typeface="Times New Roman" panose="02020603050405020304" pitchFamily="18" charset="0"/>
              </a:rPr>
              <a:t>Route location process </a:t>
            </a:r>
          </a:p>
          <a:p>
            <a:pPr lvl="0" algn="just"/>
            <a:endParaRPr lang="en-US" sz="1600" dirty="0">
              <a:latin typeface="Times New Roman" panose="02020603050405020304" pitchFamily="18" charset="0"/>
              <a:cs typeface="Times New Roman" panose="02020603050405020304" pitchFamily="18" charset="0"/>
            </a:endParaRPr>
          </a:p>
          <a:p>
            <a:pPr marL="285750" lvl="0" indent="-285750" algn="just">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Route location process consists of selecting the best compromise between 'demand‘ factors and 'terrain' factors. Demand factors determine the areas to be served and the road standard, and terrain factors influence the engineering cost. </a:t>
            </a:r>
          </a:p>
          <a:p>
            <a:pPr lvl="0" algn="just"/>
            <a:endParaRPr lang="en-US" sz="1600" dirty="0">
              <a:latin typeface="Times New Roman" panose="02020603050405020304" pitchFamily="18" charset="0"/>
              <a:cs typeface="Times New Roman" panose="02020603050405020304" pitchFamily="18" charset="0"/>
            </a:endParaRPr>
          </a:p>
          <a:p>
            <a:pPr marL="285750" lvl="0" indent="-285750" algn="just">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The principal terrain factors are: </a:t>
            </a:r>
          </a:p>
          <a:p>
            <a:pPr lvl="0" algn="just"/>
            <a:endParaRPr lang="en-US" sz="1600" dirty="0">
              <a:latin typeface="Times New Roman" panose="02020603050405020304" pitchFamily="18" charset="0"/>
              <a:cs typeface="Times New Roman" panose="02020603050405020304" pitchFamily="18" charset="0"/>
            </a:endParaRPr>
          </a:p>
          <a:p>
            <a:pPr marL="714375" lvl="0" algn="just">
              <a:buFont typeface="Wingdings" panose="05000000000000000000" pitchFamily="2" charset="2"/>
              <a:buChar char="Ø"/>
            </a:pPr>
            <a:r>
              <a:rPr lang="en-US" sz="1600" dirty="0">
                <a:latin typeface="Times New Roman" panose="02020603050405020304" pitchFamily="18" charset="0"/>
                <a:cs typeface="Times New Roman" panose="02020603050405020304" pitchFamily="18" charset="0"/>
              </a:rPr>
              <a:t> Ground conditions as they influence the strength of the soil beneath the road (the sub grade) or present instability problems or natural hazards </a:t>
            </a:r>
          </a:p>
          <a:p>
            <a:pPr marL="714375" lvl="0" algn="just">
              <a:buFont typeface="Wingdings" panose="05000000000000000000" pitchFamily="2" charset="2"/>
              <a:buChar char="Ø"/>
            </a:pPr>
            <a:r>
              <a:rPr lang="en-US" sz="1600" dirty="0">
                <a:latin typeface="Times New Roman" panose="02020603050405020304" pitchFamily="18" charset="0"/>
                <a:cs typeface="Times New Roman" panose="02020603050405020304" pitchFamily="18" charset="0"/>
              </a:rPr>
              <a:t>Materials used in construction, including quarried rock</a:t>
            </a:r>
          </a:p>
          <a:p>
            <a:pPr marL="714375" lvl="0" algn="just">
              <a:buFont typeface="Wingdings" panose="05000000000000000000" pitchFamily="2" charset="2"/>
              <a:buChar char="Ø"/>
            </a:pPr>
            <a:r>
              <a:rPr lang="en-US" sz="1600" dirty="0">
                <a:latin typeface="Times New Roman" panose="02020603050405020304" pitchFamily="18" charset="0"/>
                <a:cs typeface="Times New Roman" panose="02020603050405020304" pitchFamily="18" charset="0"/>
              </a:rPr>
              <a:t>Earthworks (the volume and stability of cuttings and embankments) </a:t>
            </a:r>
          </a:p>
          <a:p>
            <a:pPr marL="714375" lvl="0" algn="just">
              <a:buFont typeface="Wingdings" panose="05000000000000000000" pitchFamily="2" charset="2"/>
              <a:buChar char="Ø"/>
            </a:pPr>
            <a:r>
              <a:rPr lang="en-US" sz="1600" dirty="0">
                <a:latin typeface="Times New Roman" panose="02020603050405020304" pitchFamily="18" charset="0"/>
                <a:cs typeface="Times New Roman" panose="02020603050405020304" pitchFamily="18" charset="0"/>
              </a:rPr>
              <a:t>Surface and sub-surface drainage, including erosion </a:t>
            </a:r>
          </a:p>
          <a:p>
            <a:pPr marL="714375" lvl="0" algn="just">
              <a:buFont typeface="Wingdings" panose="05000000000000000000" pitchFamily="2" charset="2"/>
              <a:buChar char="Ø"/>
            </a:pPr>
            <a:endParaRPr lang="en-US" sz="1600" dirty="0">
              <a:latin typeface="Times New Roman" panose="02020603050405020304" pitchFamily="18" charset="0"/>
              <a:cs typeface="Times New Roman" panose="02020603050405020304" pitchFamily="18" charset="0"/>
            </a:endParaRPr>
          </a:p>
          <a:p>
            <a:pPr marL="285750" lvl="0" indent="-285750" algn="just">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The emphasis placed on these different factors will vary with the stage of the survey. The choice of route is normally associated with the identification and feasibility stages. </a:t>
            </a:r>
          </a:p>
          <a:p>
            <a:pPr lvl="0" algn="just"/>
            <a:endParaRPr lang="en-US" sz="1600" dirty="0">
              <a:latin typeface="Times New Roman" panose="02020603050405020304" pitchFamily="18" charset="0"/>
              <a:cs typeface="Times New Roman" panose="02020603050405020304" pitchFamily="18" charset="0"/>
            </a:endParaRPr>
          </a:p>
          <a:p>
            <a:pPr marL="285750" lvl="0" indent="-285750" algn="just">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One of the major objectives of these stages is to identify critical factors which could have a major impact on engineering costs and therefore deserve extra study at the early stages of the project. </a:t>
            </a:r>
          </a:p>
          <a:p>
            <a:pPr lvl="0" algn="just"/>
            <a:endParaRPr lang="en-US" sz="1600" dirty="0">
              <a:latin typeface="Times New Roman" panose="02020603050405020304" pitchFamily="18" charset="0"/>
              <a:cs typeface="Times New Roman" panose="02020603050405020304" pitchFamily="18" charset="0"/>
            </a:endParaRPr>
          </a:p>
          <a:p>
            <a:pPr marL="285750" lvl="0" indent="-285750" algn="just">
              <a:buFont typeface="Arial" panose="020B0604020202020204" pitchFamily="34" charset="0"/>
              <a:buChar char="•"/>
            </a:pPr>
            <a:r>
              <a:rPr lang="en-US" sz="1600" dirty="0">
                <a:latin typeface="Times New Roman" panose="02020603050405020304" pitchFamily="18" charset="0"/>
                <a:cs typeface="Times New Roman" panose="02020603050405020304" pitchFamily="18" charset="0"/>
              </a:rPr>
              <a:t>Changes to the design that must be made during the course of a construction contract often involve considerable disruption, delay and expense, and are normally the result of insufficient preliminary survey work. </a:t>
            </a:r>
            <a:endParaRPr lang="en-GB" sz="1600" dirty="0">
              <a:latin typeface="Times New Roman" panose="02020603050405020304" pitchFamily="18" charset="0"/>
              <a:cs typeface="Times New Roman" panose="02020603050405020304" pitchFamily="18" charset="0"/>
            </a:endParaRPr>
          </a:p>
          <a:p>
            <a:pPr lvl="0"/>
            <a:endParaRPr lang="en-US" b="1" dirty="0">
              <a:latin typeface="Times New Roman" panose="02020603050405020304" pitchFamily="18" charset="0"/>
              <a:cs typeface="Times New Roman" panose="02020603050405020304" pitchFamily="18" charset="0"/>
            </a:endParaRPr>
          </a:p>
          <a:p>
            <a:pPr marL="714375" lvl="0" algn="just"/>
            <a:endParaRPr lang="en-US" dirty="0">
              <a:latin typeface="Times New Roman" panose="02020603050405020304" pitchFamily="18" charset="0"/>
              <a:cs typeface="Times New Roman" panose="02020603050405020304" pitchFamily="18" charset="0"/>
            </a:endParaRPr>
          </a:p>
          <a:p>
            <a:pPr lvl="0" algn="just"/>
            <a:endParaRPr lang="en-US"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265717" y="785794"/>
            <a:ext cx="8592563" cy="571504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Rectangle 1"/>
          <p:cNvSpPr/>
          <p:nvPr/>
        </p:nvSpPr>
        <p:spPr>
          <a:xfrm>
            <a:off x="539552" y="6131502"/>
            <a:ext cx="679994" cy="369332"/>
          </a:xfrm>
          <a:prstGeom prst="rect">
            <a:avLst/>
          </a:prstGeom>
        </p:spPr>
        <p:txBody>
          <a:bodyPr wrap="none">
            <a:spAutoFit/>
          </a:bodyPr>
          <a:lstStyle/>
          <a:p>
            <a:r>
              <a:rPr lang="en-GB" dirty="0"/>
              <a:t>Fig. 1</a:t>
            </a:r>
          </a:p>
        </p:txBody>
      </p:sp>
      <p:sp>
        <p:nvSpPr>
          <p:cNvPr id="3" name="Rectangle 2"/>
          <p:cNvSpPr/>
          <p:nvPr/>
        </p:nvSpPr>
        <p:spPr>
          <a:xfrm>
            <a:off x="683568" y="814622"/>
            <a:ext cx="2456763" cy="369332"/>
          </a:xfrm>
          <a:prstGeom prst="rect">
            <a:avLst/>
          </a:prstGeom>
        </p:spPr>
        <p:txBody>
          <a:bodyPr wrap="none">
            <a:spAutoFit/>
          </a:bodyPr>
          <a:lstStyle/>
          <a:p>
            <a:pPr lvl="0" algn="just"/>
            <a:r>
              <a:rPr lang="en-US" b="1" dirty="0">
                <a:latin typeface="Times New Roman" panose="02020603050405020304" pitchFamily="18" charset="0"/>
                <a:cs typeface="Times New Roman" panose="02020603050405020304" pitchFamily="18" charset="0"/>
              </a:rPr>
              <a:t>Route location process </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5536" y="1268760"/>
            <a:ext cx="8352928" cy="5016758"/>
          </a:xfrm>
          <a:prstGeom prst="rect">
            <a:avLst/>
          </a:prstGeom>
          <a:noFill/>
        </p:spPr>
        <p:txBody>
          <a:bodyPr wrap="square" rtlCol="0">
            <a:spAutoFit/>
          </a:bodyPr>
          <a:lstStyle/>
          <a:p>
            <a:pPr marL="285750" lvl="0" indent="-285750" algn="just">
              <a:buFont typeface="Arial" panose="020B0604020202020204" pitchFamily="34" charset="0"/>
              <a:buChar char="•"/>
            </a:pPr>
            <a:r>
              <a:rPr lang="en-GB" sz="1600" dirty="0">
                <a:latin typeface="Times New Roman" panose="02020603050405020304" pitchFamily="18" charset="0"/>
                <a:cs typeface="Times New Roman" panose="02020603050405020304" pitchFamily="18" charset="0"/>
              </a:rPr>
              <a:t>Once the need for a major road has been justified by the transport planning process, the approach to selecting an appropriate route location can be described as a ‘</a:t>
            </a:r>
            <a:r>
              <a:rPr lang="en-GB" sz="1600" b="1" dirty="0">
                <a:latin typeface="Times New Roman" panose="02020603050405020304" pitchFamily="18" charset="0"/>
                <a:cs typeface="Times New Roman" panose="02020603050405020304" pitchFamily="18" charset="0"/>
              </a:rPr>
              <a:t>hierarchically structured decision process’. See Fig. 1</a:t>
            </a:r>
            <a:r>
              <a:rPr lang="en-GB" sz="1600" dirty="0">
                <a:latin typeface="Times New Roman" panose="02020603050405020304" pitchFamily="18" charset="0"/>
                <a:cs typeface="Times New Roman" panose="02020603050405020304" pitchFamily="18" charset="0"/>
              </a:rPr>
              <a:t>. </a:t>
            </a:r>
          </a:p>
          <a:p>
            <a:pPr lvl="0" algn="just"/>
            <a:endParaRPr lang="en-GB" sz="1600" dirty="0">
              <a:latin typeface="Times New Roman" panose="02020603050405020304" pitchFamily="18" charset="0"/>
              <a:cs typeface="Times New Roman" panose="02020603050405020304" pitchFamily="18" charset="0"/>
            </a:endParaRPr>
          </a:p>
          <a:p>
            <a:pPr marL="285750" lvl="0" indent="-285750" algn="just">
              <a:buFont typeface="Arial" panose="020B0604020202020204" pitchFamily="34" charset="0"/>
              <a:buChar char="•"/>
            </a:pPr>
            <a:r>
              <a:rPr lang="en-GB" sz="1600" dirty="0">
                <a:latin typeface="Times New Roman" panose="02020603050405020304" pitchFamily="18" charset="0"/>
                <a:cs typeface="Times New Roman" panose="02020603050405020304" pitchFamily="18" charset="0"/>
              </a:rPr>
              <a:t>The first step in the location process requires fixing the end termini (i.e. two points to be connected) </a:t>
            </a:r>
          </a:p>
          <a:p>
            <a:pPr lvl="0" algn="just"/>
            <a:endParaRPr lang="en-GB" sz="1600" dirty="0">
              <a:latin typeface="Times New Roman" panose="02020603050405020304" pitchFamily="18" charset="0"/>
              <a:cs typeface="Times New Roman" panose="02020603050405020304" pitchFamily="18" charset="0"/>
            </a:endParaRPr>
          </a:p>
          <a:p>
            <a:pPr marL="285750" lvl="0" indent="-285750" algn="just">
              <a:buFont typeface="Arial" panose="020B0604020202020204" pitchFamily="34" charset="0"/>
              <a:buChar char="•"/>
            </a:pPr>
            <a:r>
              <a:rPr lang="en-GB" sz="1600" dirty="0">
                <a:latin typeface="Times New Roman" panose="02020603050405020304" pitchFamily="18" charset="0"/>
                <a:cs typeface="Times New Roman" panose="02020603050405020304" pitchFamily="18" charset="0"/>
              </a:rPr>
              <a:t>Defining a region, </a:t>
            </a:r>
            <a:r>
              <a:rPr lang="en-GB" sz="1600" b="1" dirty="0">
                <a:latin typeface="Times New Roman" panose="02020603050405020304" pitchFamily="18" charset="0"/>
                <a:cs typeface="Times New Roman" panose="02020603050405020304" pitchFamily="18" charset="0"/>
              </a:rPr>
              <a:t>A</a:t>
            </a:r>
            <a:r>
              <a:rPr lang="en-GB" sz="1600" dirty="0">
                <a:latin typeface="Times New Roman" panose="02020603050405020304" pitchFamily="18" charset="0"/>
                <a:cs typeface="Times New Roman" panose="02020603050405020304" pitchFamily="18" charset="0"/>
              </a:rPr>
              <a:t>, which will include all feasible routes between these two points; in a non-urban setting this region will often be, say, one-third as wide as it is long. </a:t>
            </a:r>
          </a:p>
          <a:p>
            <a:pPr lvl="0" algn="just"/>
            <a:endParaRPr lang="en-GB" sz="1600" dirty="0">
              <a:latin typeface="Times New Roman" panose="02020603050405020304" pitchFamily="18" charset="0"/>
              <a:cs typeface="Times New Roman" panose="02020603050405020304" pitchFamily="18" charset="0"/>
            </a:endParaRPr>
          </a:p>
          <a:p>
            <a:pPr marL="285750" lvl="0" indent="-285750" algn="just">
              <a:buFont typeface="Arial" panose="020B0604020202020204" pitchFamily="34" charset="0"/>
              <a:buChar char="•"/>
            </a:pPr>
            <a:r>
              <a:rPr lang="en-GB" sz="1600" dirty="0">
                <a:latin typeface="Times New Roman" panose="02020603050405020304" pitchFamily="18" charset="0"/>
                <a:cs typeface="Times New Roman" panose="02020603050405020304" pitchFamily="18" charset="0"/>
              </a:rPr>
              <a:t>The region is then searched using </a:t>
            </a:r>
            <a:r>
              <a:rPr lang="en-GB" sz="1600" b="1" dirty="0">
                <a:latin typeface="Times New Roman" panose="02020603050405020304" pitchFamily="18" charset="0"/>
                <a:cs typeface="Times New Roman" panose="02020603050405020304" pitchFamily="18" charset="0"/>
              </a:rPr>
              <a:t>reconnaissance techniques </a:t>
            </a:r>
            <a:r>
              <a:rPr lang="en-GB" sz="1600" dirty="0">
                <a:latin typeface="Times New Roman" panose="02020603050405020304" pitchFamily="18" charset="0"/>
                <a:cs typeface="Times New Roman" panose="02020603050405020304" pitchFamily="18" charset="0"/>
              </a:rPr>
              <a:t>to obtain a limited number of </a:t>
            </a:r>
            <a:r>
              <a:rPr lang="en-GB" sz="1600" b="1" dirty="0">
                <a:latin typeface="Times New Roman" panose="02020603050405020304" pitchFamily="18" charset="0"/>
                <a:cs typeface="Times New Roman" panose="02020603050405020304" pitchFamily="18" charset="0"/>
              </a:rPr>
              <a:t>broad bands, B and C</a:t>
            </a:r>
            <a:r>
              <a:rPr lang="en-GB" sz="1600" dirty="0">
                <a:latin typeface="Times New Roman" panose="02020603050405020304" pitchFamily="18" charset="0"/>
                <a:cs typeface="Times New Roman" panose="02020603050405020304" pitchFamily="18" charset="0"/>
              </a:rPr>
              <a:t>, within which further (refining) searches can be concentrated; for a rural motorway, for example, such bands might be as much as 8–16km wide.</a:t>
            </a:r>
          </a:p>
          <a:p>
            <a:pPr lvl="0" algn="just"/>
            <a:endParaRPr lang="en-GB" sz="1600" dirty="0">
              <a:latin typeface="Times New Roman" panose="02020603050405020304" pitchFamily="18" charset="0"/>
              <a:cs typeface="Times New Roman" panose="02020603050405020304" pitchFamily="18" charset="0"/>
            </a:endParaRPr>
          </a:p>
          <a:p>
            <a:pPr marL="285750" lvl="0" indent="-285750" algn="just">
              <a:buFont typeface="Arial" panose="020B0604020202020204" pitchFamily="34" charset="0"/>
              <a:buChar char="•"/>
            </a:pPr>
            <a:r>
              <a:rPr lang="en-GB" sz="1600" dirty="0">
                <a:latin typeface="Times New Roman" panose="02020603050405020304" pitchFamily="18" charset="0"/>
                <a:cs typeface="Times New Roman" panose="02020603050405020304" pitchFamily="18" charset="0"/>
              </a:rPr>
              <a:t>Within these bands, further reconnaissance-type searching may result in the selection of corridors D, E and F, each perhaps 3–8km wide. </a:t>
            </a:r>
          </a:p>
          <a:p>
            <a:pPr lvl="0" algn="just"/>
            <a:endParaRPr lang="en-GB" sz="1600" dirty="0">
              <a:latin typeface="Times New Roman" panose="02020603050405020304" pitchFamily="18" charset="0"/>
              <a:cs typeface="Times New Roman" panose="02020603050405020304" pitchFamily="18" charset="0"/>
            </a:endParaRPr>
          </a:p>
          <a:p>
            <a:pPr marL="285750" lvl="0" indent="-285750" algn="just">
              <a:buFont typeface="Arial" panose="020B0604020202020204" pitchFamily="34" charset="0"/>
              <a:buChar char="•"/>
            </a:pPr>
            <a:r>
              <a:rPr lang="en-GB" sz="1600" dirty="0">
                <a:latin typeface="Times New Roman" panose="02020603050405020304" pitchFamily="18" charset="0"/>
                <a:cs typeface="Times New Roman" panose="02020603050405020304" pitchFamily="18" charset="0"/>
              </a:rPr>
              <a:t>A comparison of these corridors may then suggest that E will provide the best route, and Route G is then generated within it; typically, this route could be 1–1.5km wide in a rural locale. </a:t>
            </a:r>
          </a:p>
          <a:p>
            <a:pPr lvl="0" algn="just"/>
            <a:endParaRPr lang="en-GB" sz="1600" dirty="0">
              <a:latin typeface="Times New Roman" panose="02020603050405020304" pitchFamily="18" charset="0"/>
              <a:cs typeface="Times New Roman" panose="02020603050405020304" pitchFamily="18" charset="0"/>
            </a:endParaRPr>
          </a:p>
        </p:txBody>
      </p:sp>
      <p:sp>
        <p:nvSpPr>
          <p:cNvPr id="3" name="Rectangle 2"/>
          <p:cNvSpPr/>
          <p:nvPr/>
        </p:nvSpPr>
        <p:spPr>
          <a:xfrm>
            <a:off x="736370" y="764704"/>
            <a:ext cx="2207143" cy="338554"/>
          </a:xfrm>
          <a:prstGeom prst="rect">
            <a:avLst/>
          </a:prstGeom>
        </p:spPr>
        <p:txBody>
          <a:bodyPr wrap="none">
            <a:spAutoFit/>
          </a:bodyPr>
          <a:lstStyle/>
          <a:p>
            <a:pPr lvl="0" algn="just"/>
            <a:r>
              <a:rPr lang="en-US" sz="1600" b="1" dirty="0">
                <a:latin typeface="Times New Roman" panose="02020603050405020304" pitchFamily="18" charset="0"/>
                <a:cs typeface="Times New Roman" panose="02020603050405020304" pitchFamily="18" charset="0"/>
              </a:rPr>
              <a:t>Route location process </a:t>
            </a:r>
          </a:p>
        </p:txBody>
      </p:sp>
    </p:spTree>
    <p:extLst>
      <p:ext uri="{BB962C8B-B14F-4D97-AF65-F5344CB8AC3E}">
        <p14:creationId xmlns:p14="http://schemas.microsoft.com/office/powerpoint/2010/main" val="12427944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7504" y="692696"/>
            <a:ext cx="8784976" cy="5386090"/>
          </a:xfrm>
          <a:prstGeom prst="rect">
            <a:avLst/>
          </a:prstGeom>
        </p:spPr>
        <p:txBody>
          <a:bodyPr wrap="square">
            <a:spAutoFit/>
          </a:bodyPr>
          <a:lstStyle/>
          <a:p>
            <a:pPr algn="ctr"/>
            <a:r>
              <a:rPr lang="en-GB" sz="2800" b="1" dirty="0">
                <a:latin typeface="Times New Roman" panose="02020603050405020304" pitchFamily="18" charset="0"/>
                <a:cs typeface="Times New Roman" panose="02020603050405020304" pitchFamily="18" charset="0"/>
              </a:rPr>
              <a:t>Transportation</a:t>
            </a:r>
          </a:p>
          <a:p>
            <a:endParaRPr lang="en-GB" sz="2800" dirty="0">
              <a:latin typeface="Times New Roman" panose="02020603050405020304" pitchFamily="18" charset="0"/>
              <a:cs typeface="Times New Roman" panose="02020603050405020304" pitchFamily="18" charset="0"/>
            </a:endParaRPr>
          </a:p>
          <a:p>
            <a:pPr marL="914400" lvl="1" indent="-457200">
              <a:lnSpc>
                <a:spcPct val="200000"/>
              </a:lnSpc>
              <a:buFont typeface="Wingdings" panose="05000000000000000000" pitchFamily="2" charset="2"/>
              <a:buChar char="q"/>
            </a:pPr>
            <a:r>
              <a:rPr lang="en-GB" dirty="0">
                <a:latin typeface="Times New Roman" panose="02020603050405020304" pitchFamily="18" charset="0"/>
                <a:cs typeface="Times New Roman" panose="02020603050405020304" pitchFamily="18" charset="0"/>
              </a:rPr>
              <a:t>Transportation dates back to early human history and its primary need has always been economic, </a:t>
            </a:r>
          </a:p>
          <a:p>
            <a:pPr marL="1200150" lvl="2" indent="-285750">
              <a:lnSpc>
                <a:spcPct val="200000"/>
              </a:lnSpc>
              <a:buFont typeface="Wingdings" panose="05000000000000000000" pitchFamily="2" charset="2"/>
              <a:buChar char="v"/>
            </a:pPr>
            <a:r>
              <a:rPr lang="en-GB" dirty="0">
                <a:latin typeface="Times New Roman" panose="02020603050405020304" pitchFamily="18" charset="0"/>
                <a:cs typeface="Times New Roman" panose="02020603050405020304" pitchFamily="18" charset="0"/>
              </a:rPr>
              <a:t>Involving personal travel in search of food or work </a:t>
            </a:r>
          </a:p>
          <a:p>
            <a:pPr marL="1200150" lvl="2" indent="-285750">
              <a:lnSpc>
                <a:spcPct val="200000"/>
              </a:lnSpc>
              <a:buFont typeface="Wingdings" panose="05000000000000000000" pitchFamily="2" charset="2"/>
              <a:buChar char="v"/>
            </a:pPr>
            <a:r>
              <a:rPr lang="en-GB" dirty="0">
                <a:latin typeface="Times New Roman" panose="02020603050405020304" pitchFamily="18" charset="0"/>
                <a:cs typeface="Times New Roman" panose="02020603050405020304" pitchFamily="18" charset="0"/>
              </a:rPr>
              <a:t>Travel for the exchange of goods and commodities </a:t>
            </a:r>
          </a:p>
          <a:p>
            <a:pPr marL="1200150" lvl="2" indent="-285750">
              <a:lnSpc>
                <a:spcPct val="200000"/>
              </a:lnSpc>
              <a:buFont typeface="Wingdings" panose="05000000000000000000" pitchFamily="2" charset="2"/>
              <a:buChar char="v"/>
            </a:pPr>
            <a:r>
              <a:rPr lang="en-GB" dirty="0">
                <a:latin typeface="Times New Roman" panose="02020603050405020304" pitchFamily="18" charset="0"/>
                <a:cs typeface="Times New Roman" panose="02020603050405020304" pitchFamily="18" charset="0"/>
              </a:rPr>
              <a:t>Exploration </a:t>
            </a:r>
          </a:p>
          <a:p>
            <a:pPr marL="1200150" lvl="2" indent="-285750">
              <a:lnSpc>
                <a:spcPct val="200000"/>
              </a:lnSpc>
              <a:buFont typeface="Wingdings" panose="05000000000000000000" pitchFamily="2" charset="2"/>
              <a:buChar char="v"/>
            </a:pPr>
            <a:r>
              <a:rPr lang="en-GB" dirty="0">
                <a:latin typeface="Times New Roman" panose="02020603050405020304" pitchFamily="18" charset="0"/>
                <a:cs typeface="Times New Roman" panose="02020603050405020304" pitchFamily="18" charset="0"/>
              </a:rPr>
              <a:t>Personal fulfilment</a:t>
            </a:r>
          </a:p>
          <a:p>
            <a:pPr marL="1200150" lvl="2" indent="-285750">
              <a:lnSpc>
                <a:spcPct val="200000"/>
              </a:lnSpc>
              <a:buFont typeface="Wingdings" panose="05000000000000000000" pitchFamily="2" charset="2"/>
              <a:buChar char="v"/>
            </a:pPr>
            <a:r>
              <a:rPr lang="en-GB" dirty="0">
                <a:latin typeface="Times New Roman" panose="02020603050405020304" pitchFamily="18" charset="0"/>
                <a:cs typeface="Times New Roman" panose="02020603050405020304" pitchFamily="18" charset="0"/>
              </a:rPr>
              <a:t> The improvement of a society or a nation </a:t>
            </a:r>
          </a:p>
          <a:p>
            <a:pPr marL="914400" lvl="1" indent="-457200">
              <a:lnSpc>
                <a:spcPct val="200000"/>
              </a:lnSpc>
              <a:buFont typeface="Wingdings" panose="05000000000000000000" pitchFamily="2" charset="2"/>
              <a:buChar char="q"/>
            </a:pPr>
            <a:r>
              <a:rPr lang="en-GB" dirty="0">
                <a:latin typeface="Times New Roman" panose="02020603050405020304" pitchFamily="18" charset="0"/>
                <a:cs typeface="Times New Roman" panose="02020603050405020304" pitchFamily="18" charset="0"/>
              </a:rPr>
              <a:t>Thus, it facilitates: trade, commerce, conquest, and social interaction.</a:t>
            </a:r>
          </a:p>
        </p:txBody>
      </p:sp>
    </p:spTree>
    <p:extLst>
      <p:ext uri="{BB962C8B-B14F-4D97-AF65-F5344CB8AC3E}">
        <p14:creationId xmlns:p14="http://schemas.microsoft.com/office/powerpoint/2010/main" val="81360863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3528" y="1124744"/>
            <a:ext cx="8208912" cy="5355312"/>
          </a:xfrm>
          <a:prstGeom prst="rect">
            <a:avLst/>
          </a:prstGeom>
          <a:noFill/>
        </p:spPr>
        <p:txBody>
          <a:bodyPr wrap="square" rtlCol="0">
            <a:spAutoFit/>
          </a:bodyPr>
          <a:lstStyle/>
          <a:p>
            <a:pPr algn="just"/>
            <a:r>
              <a:rPr lang="en-US" sz="1600" b="1" dirty="0">
                <a:latin typeface="Times New Roman" panose="02020603050405020304" pitchFamily="18" charset="0"/>
                <a:cs typeface="Times New Roman" panose="02020603050405020304" pitchFamily="18" charset="0"/>
              </a:rPr>
              <a:t>Route location process </a:t>
            </a:r>
          </a:p>
          <a:p>
            <a:pPr lvl="0" algn="just"/>
            <a:endParaRPr lang="en-GB" sz="1600" dirty="0">
              <a:latin typeface="Times New Roman" panose="02020603050405020304" pitchFamily="18" charset="0"/>
              <a:cs typeface="Times New Roman" panose="02020603050405020304" pitchFamily="18" charset="0"/>
            </a:endParaRPr>
          </a:p>
          <a:p>
            <a:pPr marL="285750" lvl="0" indent="-285750" algn="just">
              <a:buFont typeface="Arial" panose="020B0604020202020204" pitchFamily="34" charset="0"/>
              <a:buChar char="•"/>
            </a:pPr>
            <a:r>
              <a:rPr lang="en-GB" sz="1600" dirty="0">
                <a:latin typeface="Times New Roman" panose="02020603050405020304" pitchFamily="18" charset="0"/>
                <a:cs typeface="Times New Roman" panose="02020603050405020304" pitchFamily="18" charset="0"/>
              </a:rPr>
              <a:t>The next, preliminary location, step is to search this route and locate within it (not shown in Fig. 1) one or more feasible alignments, each perhaps 30m wide and containing relatively minor design differences. </a:t>
            </a:r>
          </a:p>
          <a:p>
            <a:pPr lvl="0" algn="just"/>
            <a:endParaRPr lang="en-GB" sz="1600" dirty="0">
              <a:latin typeface="Times New Roman" panose="02020603050405020304" pitchFamily="18" charset="0"/>
              <a:cs typeface="Times New Roman" panose="02020603050405020304" pitchFamily="18" charset="0"/>
            </a:endParaRPr>
          </a:p>
          <a:p>
            <a:pPr marL="285750" lvl="0" indent="-285750" algn="just">
              <a:buFont typeface="Arial" panose="020B0604020202020204" pitchFamily="34" charset="0"/>
              <a:buChar char="•"/>
            </a:pPr>
            <a:r>
              <a:rPr lang="en-GB" sz="1600" dirty="0">
                <a:latin typeface="Times New Roman" panose="02020603050405020304" pitchFamily="18" charset="0"/>
                <a:cs typeface="Times New Roman" panose="02020603050405020304" pitchFamily="18" charset="0"/>
              </a:rPr>
              <a:t>These alignments are then compared during the final location phase of the analysis, and the most suitable one is selected for structural design and construction purposes</a:t>
            </a:r>
            <a:r>
              <a:rPr lang="en-GB" dirty="0">
                <a:latin typeface="Times New Roman" panose="02020603050405020304" pitchFamily="18" charset="0"/>
                <a:cs typeface="Times New Roman" panose="02020603050405020304" pitchFamily="18" charset="0"/>
              </a:rPr>
              <a:t>.</a:t>
            </a:r>
          </a:p>
          <a:p>
            <a:pPr marL="285750" lvl="0" indent="-285750" algn="just">
              <a:buFont typeface="Arial" panose="020B0604020202020204" pitchFamily="34" charset="0"/>
              <a:buChar char="•"/>
            </a:pPr>
            <a:endParaRPr lang="en-GB" dirty="0">
              <a:latin typeface="Times New Roman" panose="02020603050405020304" pitchFamily="18" charset="0"/>
              <a:cs typeface="Times New Roman" panose="02020603050405020304" pitchFamily="18" charset="0"/>
            </a:endParaRPr>
          </a:p>
          <a:p>
            <a:pPr lvl="0"/>
            <a:r>
              <a:rPr lang="en-US" sz="1600" b="1" dirty="0">
                <a:latin typeface="Times New Roman" panose="02020603050405020304" pitchFamily="18" charset="0"/>
                <a:cs typeface="Times New Roman" panose="02020603050405020304" pitchFamily="18" charset="0"/>
              </a:rPr>
              <a:t>Principles of route location </a:t>
            </a:r>
          </a:p>
          <a:p>
            <a:pPr lvl="0"/>
            <a:r>
              <a:rPr lang="en-US" sz="1600" b="1" dirty="0">
                <a:latin typeface="Times New Roman" panose="02020603050405020304" pitchFamily="18" charset="0"/>
                <a:cs typeface="Times New Roman" panose="02020603050405020304" pitchFamily="18" charset="0"/>
              </a:rPr>
              <a:t> </a:t>
            </a:r>
            <a:endParaRPr lang="en-US" sz="1600" dirty="0">
              <a:latin typeface="Times New Roman" panose="02020603050405020304" pitchFamily="18" charset="0"/>
              <a:cs typeface="Times New Roman" panose="02020603050405020304" pitchFamily="18" charset="0"/>
            </a:endParaRPr>
          </a:p>
          <a:p>
            <a:pPr marL="285750" lvl="0" indent="-285750" algn="just">
              <a:buFont typeface="Arial" panose="020B0604020202020204" pitchFamily="34" charset="0"/>
              <a:buChar char="•"/>
            </a:pPr>
            <a:r>
              <a:rPr lang="en-GB" sz="1600" dirty="0">
                <a:latin typeface="Times New Roman" panose="02020603050405020304" pitchFamily="18" charset="0"/>
                <a:cs typeface="Times New Roman" panose="02020603050405020304" pitchFamily="18" charset="0"/>
              </a:rPr>
              <a:t>The main principle for highway location is that the roadway elements involved are blended together to produce a system that meets the design criteria and safety standards while allowing for smooth flow of traffic at the design capacity. </a:t>
            </a:r>
            <a:r>
              <a:rPr lang="en-US" sz="1600" dirty="0">
                <a:latin typeface="Times New Roman" panose="02020603050405020304" pitchFamily="18" charset="0"/>
                <a:cs typeface="Times New Roman" panose="02020603050405020304" pitchFamily="18" charset="0"/>
              </a:rPr>
              <a:t>The Primary principles of route location consist of the following</a:t>
            </a:r>
          </a:p>
          <a:p>
            <a:pPr lvl="0" algn="just"/>
            <a:endParaRPr lang="en-US" sz="1600" dirty="0">
              <a:latin typeface="Times New Roman" panose="02020603050405020304" pitchFamily="18" charset="0"/>
              <a:cs typeface="Times New Roman" panose="02020603050405020304" pitchFamily="18" charset="0"/>
            </a:endParaRPr>
          </a:p>
          <a:p>
            <a:pPr marL="714375" lvl="0" algn="just">
              <a:buFont typeface="Wingdings" panose="05000000000000000000" pitchFamily="2" charset="2"/>
              <a:buChar char="Ø"/>
            </a:pPr>
            <a:r>
              <a:rPr lang="en-US" sz="1600" dirty="0">
                <a:latin typeface="Times New Roman" panose="02020603050405020304" pitchFamily="18" charset="0"/>
                <a:cs typeface="Times New Roman" panose="02020603050405020304" pitchFamily="18" charset="0"/>
              </a:rPr>
              <a:t>Connect two points with shortest distance </a:t>
            </a:r>
          </a:p>
          <a:p>
            <a:pPr marL="714375" lvl="0" algn="just">
              <a:buFont typeface="Wingdings" panose="05000000000000000000" pitchFamily="2" charset="2"/>
              <a:buChar char="Ø"/>
            </a:pPr>
            <a:r>
              <a:rPr lang="en-US" sz="1600" dirty="0">
                <a:latin typeface="Times New Roman" panose="02020603050405020304" pitchFamily="18" charset="0"/>
                <a:cs typeface="Times New Roman" panose="02020603050405020304" pitchFamily="18" charset="0"/>
              </a:rPr>
              <a:t>Traverse through favorable topography </a:t>
            </a:r>
          </a:p>
          <a:p>
            <a:pPr marL="714375" lvl="0" algn="just">
              <a:buFont typeface="Wingdings" panose="05000000000000000000" pitchFamily="2" charset="2"/>
              <a:buChar char="Ø"/>
            </a:pPr>
            <a:r>
              <a:rPr lang="en-US" sz="1600" dirty="0">
                <a:latin typeface="Times New Roman" panose="02020603050405020304" pitchFamily="18" charset="0"/>
                <a:cs typeface="Times New Roman" panose="02020603050405020304" pitchFamily="18" charset="0"/>
              </a:rPr>
              <a:t>Avoid areas where land cost is high </a:t>
            </a:r>
          </a:p>
          <a:p>
            <a:pPr marL="714375" lvl="0" algn="just">
              <a:buFont typeface="Wingdings" panose="05000000000000000000" pitchFamily="2" charset="2"/>
              <a:buChar char="Ø"/>
            </a:pPr>
            <a:r>
              <a:rPr lang="en-US" sz="1600" dirty="0">
                <a:latin typeface="Times New Roman" panose="02020603050405020304" pitchFamily="18" charset="0"/>
                <a:cs typeface="Times New Roman" panose="02020603050405020304" pitchFamily="18" charset="0"/>
              </a:rPr>
              <a:t>Determine the two end terminus</a:t>
            </a:r>
            <a:endParaRPr lang="en-GB" sz="1600" dirty="0">
              <a:latin typeface="Times New Roman" panose="02020603050405020304" pitchFamily="18" charset="0"/>
              <a:cs typeface="Times New Roman" panose="02020603050405020304" pitchFamily="18" charset="0"/>
            </a:endParaRPr>
          </a:p>
          <a:p>
            <a:pPr marL="285750" lvl="0" indent="-285750" algn="just">
              <a:buFont typeface="Arial" panose="020B0604020202020204" pitchFamily="34" charset="0"/>
              <a:buChar char="•"/>
            </a:pPr>
            <a:endParaRPr lang="en-GB"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520" y="620688"/>
            <a:ext cx="8640960" cy="6586418"/>
          </a:xfrm>
          <a:prstGeom prst="rect">
            <a:avLst/>
          </a:prstGeom>
          <a:noFill/>
        </p:spPr>
        <p:txBody>
          <a:bodyPr wrap="square" rtlCol="0">
            <a:spAutoFit/>
          </a:bodyPr>
          <a:lstStyle/>
          <a:p>
            <a:pPr lvl="0" algn="just"/>
            <a:endParaRPr lang="en-US" sz="1400" dirty="0">
              <a:latin typeface="Times New Roman" panose="02020603050405020304" pitchFamily="18" charset="0"/>
              <a:cs typeface="Times New Roman" panose="02020603050405020304" pitchFamily="18" charset="0"/>
            </a:endParaRPr>
          </a:p>
          <a:p>
            <a:pPr lvl="0" algn="just"/>
            <a:r>
              <a:rPr lang="en-US" sz="1600" b="1" dirty="0">
                <a:latin typeface="Times New Roman" panose="02020603050405020304" pitchFamily="18" charset="0"/>
                <a:cs typeface="Times New Roman" panose="02020603050405020304" pitchFamily="18" charset="0"/>
              </a:rPr>
              <a:t>Principles of route location </a:t>
            </a:r>
            <a:endParaRPr lang="en-GB" sz="1600" dirty="0">
              <a:latin typeface="Times New Roman" panose="02020603050405020304" pitchFamily="18" charset="0"/>
              <a:ea typeface="TimesTen-Roman"/>
            </a:endParaRPr>
          </a:p>
          <a:p>
            <a:pPr algn="just"/>
            <a:endParaRPr lang="en-GB" sz="1600" dirty="0">
              <a:latin typeface="Times New Roman" panose="02020603050405020304" pitchFamily="18" charset="0"/>
              <a:cs typeface="Times New Roman" panose="02020603050405020304" pitchFamily="18" charset="0"/>
            </a:endParaRPr>
          </a:p>
          <a:p>
            <a:pPr marL="285750" indent="-285750" algn="just">
              <a:buFont typeface="Arial" panose="020B0604020202020204" pitchFamily="34" charset="0"/>
              <a:buChar char="•"/>
            </a:pPr>
            <a:r>
              <a:rPr lang="en-GB" sz="1600" dirty="0">
                <a:latin typeface="Times New Roman" panose="02020603050405020304" pitchFamily="18" charset="0"/>
                <a:cs typeface="Times New Roman" panose="02020603050405020304" pitchFamily="18" charset="0"/>
              </a:rPr>
              <a:t>Also, highway location process should ensure minimum disruption to historic, religious and archaeological sites and to other land-use activities. The minimum disruption can be achieved through careful Environmental Impact Assessment (EIA).</a:t>
            </a:r>
          </a:p>
          <a:p>
            <a:pPr algn="just"/>
            <a:r>
              <a:rPr lang="en-GB" sz="1600" dirty="0">
                <a:latin typeface="Times New Roman" panose="02020603050405020304" pitchFamily="18" charset="0"/>
                <a:cs typeface="Times New Roman" panose="02020603050405020304" pitchFamily="18" charset="0"/>
              </a:rPr>
              <a:t> </a:t>
            </a:r>
          </a:p>
          <a:p>
            <a:pPr algn="just"/>
            <a:r>
              <a:rPr lang="en-GB" sz="1600" dirty="0">
                <a:latin typeface="Times New Roman" panose="02020603050405020304" pitchFamily="18" charset="0"/>
                <a:cs typeface="Times New Roman" panose="02020603050405020304" pitchFamily="18" charset="0"/>
              </a:rPr>
              <a:t> </a:t>
            </a:r>
          </a:p>
          <a:p>
            <a:pPr marL="285750" indent="-285750" algn="just">
              <a:buFont typeface="Arial" panose="020B0604020202020204" pitchFamily="34" charset="0"/>
              <a:buChar char="•"/>
            </a:pPr>
            <a:r>
              <a:rPr lang="en-GB" sz="1600" dirty="0">
                <a:latin typeface="Times New Roman" panose="02020603050405020304" pitchFamily="18" charset="0"/>
                <a:cs typeface="Times New Roman" panose="02020603050405020304" pitchFamily="18" charset="0"/>
              </a:rPr>
              <a:t>The highway location process involves four phases:</a:t>
            </a:r>
          </a:p>
          <a:p>
            <a:pPr marL="714375" algn="just">
              <a:buFont typeface="Wingdings" panose="05000000000000000000" pitchFamily="2" charset="2"/>
              <a:buChar char="Ø"/>
            </a:pPr>
            <a:r>
              <a:rPr lang="en-GB" sz="1600" dirty="0">
                <a:latin typeface="Times New Roman" panose="02020603050405020304" pitchFamily="18" charset="0"/>
                <a:cs typeface="Times New Roman" panose="02020603050405020304" pitchFamily="18" charset="0"/>
              </a:rPr>
              <a:t> Office study (study of existing information)</a:t>
            </a:r>
          </a:p>
          <a:p>
            <a:pPr marL="714375" algn="just">
              <a:buFont typeface="Wingdings" panose="05000000000000000000" pitchFamily="2" charset="2"/>
              <a:buChar char="Ø"/>
            </a:pPr>
            <a:r>
              <a:rPr lang="en-GB" sz="1600" dirty="0">
                <a:latin typeface="Times New Roman" panose="02020603050405020304" pitchFamily="18" charset="0"/>
                <a:cs typeface="Times New Roman" panose="02020603050405020304" pitchFamily="18" charset="0"/>
              </a:rPr>
              <a:t> Reconnaissance survey</a:t>
            </a:r>
          </a:p>
          <a:p>
            <a:pPr marL="714375" algn="just">
              <a:buFont typeface="Wingdings" panose="05000000000000000000" pitchFamily="2" charset="2"/>
              <a:buChar char="Ø"/>
            </a:pPr>
            <a:r>
              <a:rPr lang="en-GB" sz="1600" dirty="0">
                <a:latin typeface="Times New Roman" panose="02020603050405020304" pitchFamily="18" charset="0"/>
                <a:cs typeface="Times New Roman" panose="02020603050405020304" pitchFamily="18" charset="0"/>
              </a:rPr>
              <a:t> Preliminary location survey</a:t>
            </a:r>
          </a:p>
          <a:p>
            <a:pPr marL="714375" algn="just">
              <a:buFont typeface="Wingdings" panose="05000000000000000000" pitchFamily="2" charset="2"/>
              <a:buChar char="Ø"/>
            </a:pPr>
            <a:r>
              <a:rPr lang="en-GB" sz="1600" dirty="0">
                <a:latin typeface="Times New Roman" panose="02020603050405020304" pitchFamily="18" charset="0"/>
                <a:cs typeface="Times New Roman" panose="02020603050405020304" pitchFamily="18" charset="0"/>
              </a:rPr>
              <a:t> Final location survey</a:t>
            </a:r>
          </a:p>
          <a:p>
            <a:pPr>
              <a:spcAft>
                <a:spcPts val="0"/>
              </a:spcAft>
            </a:pPr>
            <a:endParaRPr lang="en-GB" sz="1400" b="1" dirty="0">
              <a:latin typeface="Times New Roman" panose="02020603050405020304" pitchFamily="18" charset="0"/>
              <a:ea typeface="TimesTen-Roman"/>
            </a:endParaRPr>
          </a:p>
          <a:p>
            <a:pPr>
              <a:spcAft>
                <a:spcPts val="0"/>
              </a:spcAft>
            </a:pPr>
            <a:r>
              <a:rPr lang="en-GB" sz="1400" b="1" dirty="0">
                <a:latin typeface="Times New Roman" panose="02020603050405020304" pitchFamily="18" charset="0"/>
                <a:ea typeface="TimesTen-Roman"/>
              </a:rPr>
              <a:t>Office Study (study of existing information</a:t>
            </a:r>
            <a:r>
              <a:rPr lang="en-GB" sz="1400" dirty="0">
                <a:latin typeface="Times New Roman" panose="02020603050405020304" pitchFamily="18" charset="0"/>
                <a:ea typeface="TimesTen-Roman"/>
              </a:rPr>
              <a:t>)</a:t>
            </a:r>
            <a:endParaRPr lang="en-GB" sz="1400" dirty="0">
              <a:latin typeface="Times New Roman" panose="02020603050405020304" pitchFamily="18" charset="0"/>
              <a:ea typeface="Times New Roman" panose="02020603050405020304" pitchFamily="18" charset="0"/>
            </a:endParaRPr>
          </a:p>
          <a:p>
            <a:pPr>
              <a:spcAft>
                <a:spcPts val="0"/>
              </a:spcAft>
            </a:pPr>
            <a:r>
              <a:rPr lang="en-GB" sz="1400" dirty="0">
                <a:latin typeface="Times New Roman" panose="02020603050405020304" pitchFamily="18" charset="0"/>
                <a:ea typeface="TimesTen-Roman"/>
              </a:rPr>
              <a:t> </a:t>
            </a:r>
            <a:endParaRPr lang="en-GB" sz="1400" dirty="0">
              <a:latin typeface="Times New Roman" panose="02020603050405020304" pitchFamily="18" charset="0"/>
              <a:ea typeface="Times New Roman" panose="02020603050405020304" pitchFamily="18" charset="0"/>
            </a:endParaRPr>
          </a:p>
          <a:p>
            <a:pPr marL="285750" indent="-285750" algn="just">
              <a:spcAft>
                <a:spcPts val="0"/>
              </a:spcAft>
              <a:buFont typeface="Arial" panose="020B0604020202020204" pitchFamily="34" charset="0"/>
              <a:buChar char="•"/>
            </a:pPr>
            <a:r>
              <a:rPr lang="en-GB" sz="1600" dirty="0">
                <a:latin typeface="Times New Roman" panose="02020603050405020304" pitchFamily="18" charset="0"/>
                <a:ea typeface="TimesTen-Roman"/>
              </a:rPr>
              <a:t>The first phase in any highway location study is the investigation of all relevant and available data of the area in which the road is to be constructed. This stage which is usually carried out in the office, precedes any field or photogrammetric investigation. </a:t>
            </a:r>
          </a:p>
          <a:p>
            <a:pPr algn="just">
              <a:spcAft>
                <a:spcPts val="0"/>
              </a:spcAft>
            </a:pPr>
            <a:endParaRPr lang="en-GB" sz="1600" dirty="0">
              <a:latin typeface="Times New Roman" panose="02020603050405020304" pitchFamily="18" charset="0"/>
              <a:ea typeface="TimesTen-Roman"/>
            </a:endParaRPr>
          </a:p>
          <a:p>
            <a:pPr marL="285750" indent="-285750" algn="just">
              <a:spcAft>
                <a:spcPts val="0"/>
              </a:spcAft>
              <a:buFont typeface="Arial" panose="020B0604020202020204" pitchFamily="34" charset="0"/>
              <a:buChar char="•"/>
            </a:pPr>
            <a:r>
              <a:rPr lang="en-GB" sz="1600" dirty="0">
                <a:latin typeface="Times New Roman" panose="02020603050405020304" pitchFamily="18" charset="0"/>
                <a:ea typeface="TimesTen-Roman"/>
              </a:rPr>
              <a:t>The data can be obtained from existing:</a:t>
            </a:r>
          </a:p>
          <a:p>
            <a:pPr marL="1081088" algn="just">
              <a:spcAft>
                <a:spcPts val="0"/>
              </a:spcAft>
              <a:buFont typeface="Wingdings" panose="05000000000000000000" pitchFamily="2" charset="2"/>
              <a:buChar char="Ø"/>
            </a:pPr>
            <a:r>
              <a:rPr lang="en-GB" sz="1600" dirty="0">
                <a:latin typeface="Times New Roman" panose="02020603050405020304" pitchFamily="18" charset="0"/>
                <a:ea typeface="TimesTen-Roman"/>
              </a:rPr>
              <a:t>Engineering reports</a:t>
            </a:r>
          </a:p>
          <a:p>
            <a:pPr marL="1081088" algn="just">
              <a:spcAft>
                <a:spcPts val="0"/>
              </a:spcAft>
              <a:buFont typeface="Wingdings" panose="05000000000000000000" pitchFamily="2" charset="2"/>
              <a:buChar char="Ø"/>
            </a:pPr>
            <a:r>
              <a:rPr lang="en-GB" sz="1600" dirty="0">
                <a:latin typeface="Times New Roman" panose="02020603050405020304" pitchFamily="18" charset="0"/>
                <a:ea typeface="TimesTen-Roman"/>
              </a:rPr>
              <a:t>Maps </a:t>
            </a:r>
          </a:p>
          <a:p>
            <a:pPr marL="1081088" algn="just">
              <a:spcAft>
                <a:spcPts val="0"/>
              </a:spcAft>
              <a:buFont typeface="Wingdings" panose="05000000000000000000" pitchFamily="2" charset="2"/>
              <a:buChar char="Ø"/>
            </a:pPr>
            <a:r>
              <a:rPr lang="en-GB" sz="1600" dirty="0">
                <a:latin typeface="Times New Roman" panose="02020603050405020304" pitchFamily="18" charset="0"/>
                <a:ea typeface="TimesTen-Roman"/>
              </a:rPr>
              <a:t>Aerial photographs </a:t>
            </a:r>
          </a:p>
          <a:p>
            <a:pPr marL="1081088" algn="just">
              <a:spcAft>
                <a:spcPts val="0"/>
              </a:spcAft>
              <a:buFont typeface="Wingdings" panose="05000000000000000000" pitchFamily="2" charset="2"/>
              <a:buChar char="Ø"/>
            </a:pPr>
            <a:r>
              <a:rPr lang="en-GB" sz="1600" dirty="0">
                <a:latin typeface="Times New Roman" panose="02020603050405020304" pitchFamily="18" charset="0"/>
                <a:ea typeface="TimesTen-Roman"/>
              </a:rPr>
              <a:t>Charts </a:t>
            </a:r>
          </a:p>
          <a:p>
            <a:pPr marL="714375" algn="just"/>
            <a:endParaRPr lang="en-GB" sz="1600" dirty="0">
              <a:latin typeface="Times New Roman" panose="02020603050405020304" pitchFamily="18" charset="0"/>
              <a:cs typeface="Times New Roman" panose="02020603050405020304" pitchFamily="18" charset="0"/>
            </a:endParaRPr>
          </a:p>
          <a:p>
            <a:pPr marL="714375" lvl="0">
              <a:buFont typeface="Wingdings" panose="05000000000000000000" pitchFamily="2" charset="2"/>
              <a:buChar char="Ø"/>
            </a:pPr>
            <a:endParaRPr lang="en-US"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9412606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9512" y="640913"/>
            <a:ext cx="8856984" cy="6217087"/>
          </a:xfrm>
          <a:prstGeom prst="rect">
            <a:avLst/>
          </a:prstGeom>
        </p:spPr>
        <p:txBody>
          <a:bodyPr wrap="square">
            <a:spAutoFit/>
          </a:bodyPr>
          <a:lstStyle/>
          <a:p>
            <a:pPr>
              <a:spcAft>
                <a:spcPts val="0"/>
              </a:spcAft>
            </a:pPr>
            <a:r>
              <a:rPr lang="en-GB" sz="1600" b="1" dirty="0">
                <a:latin typeface="Times New Roman" panose="02020603050405020304" pitchFamily="18" charset="0"/>
                <a:ea typeface="TimesTen-Roman"/>
              </a:rPr>
              <a:t>Office Study (study of existing information</a:t>
            </a:r>
            <a:r>
              <a:rPr lang="en-GB" sz="1600" dirty="0">
                <a:latin typeface="Times New Roman" panose="02020603050405020304" pitchFamily="18" charset="0"/>
                <a:ea typeface="TimesTen-Roman"/>
              </a:rPr>
              <a:t>)</a:t>
            </a:r>
            <a:endParaRPr lang="en-GB" sz="1600" dirty="0">
              <a:latin typeface="Times New Roman" panose="02020603050405020304" pitchFamily="18" charset="0"/>
              <a:ea typeface="Times New Roman" panose="02020603050405020304" pitchFamily="18" charset="0"/>
            </a:endParaRPr>
          </a:p>
          <a:p>
            <a:pPr marL="285750" indent="-285750" algn="just">
              <a:spcAft>
                <a:spcPts val="0"/>
              </a:spcAft>
              <a:buFont typeface="Arial" panose="020B0604020202020204" pitchFamily="34" charset="0"/>
              <a:buChar char="•"/>
            </a:pPr>
            <a:endParaRPr lang="en-GB" sz="1600" dirty="0">
              <a:latin typeface="Times New Roman" panose="02020603050405020304" pitchFamily="18" charset="0"/>
              <a:ea typeface="TimesTen-Roman"/>
            </a:endParaRPr>
          </a:p>
          <a:p>
            <a:pPr marL="285750" indent="-285750" algn="just">
              <a:spcAft>
                <a:spcPts val="0"/>
              </a:spcAft>
              <a:buFont typeface="Arial" panose="020B0604020202020204" pitchFamily="34" charset="0"/>
              <a:buChar char="•"/>
            </a:pPr>
            <a:r>
              <a:rPr lang="en-GB" sz="1600" dirty="0">
                <a:latin typeface="Times New Roman" panose="02020603050405020304" pitchFamily="18" charset="0"/>
                <a:ea typeface="TimesTen-Roman"/>
              </a:rPr>
              <a:t>Usually available at one or more of the state’s departments of Transportation, Agriculture, Geology, Hydrology, and Mining. </a:t>
            </a:r>
          </a:p>
          <a:p>
            <a:pPr algn="just">
              <a:spcAft>
                <a:spcPts val="0"/>
              </a:spcAft>
            </a:pPr>
            <a:endParaRPr lang="en-GB" sz="1600" dirty="0">
              <a:effectLst/>
              <a:latin typeface="Times New Roman" panose="02020603050405020304" pitchFamily="18" charset="0"/>
              <a:ea typeface="Times New Roman" panose="02020603050405020304" pitchFamily="18" charset="0"/>
            </a:endParaRPr>
          </a:p>
          <a:p>
            <a:pPr marL="285750" indent="-285750" algn="just">
              <a:spcAft>
                <a:spcPts val="0"/>
              </a:spcAft>
              <a:buFont typeface="Arial" panose="020B0604020202020204" pitchFamily="34" charset="0"/>
              <a:buChar char="•"/>
            </a:pPr>
            <a:r>
              <a:rPr lang="en-GB" sz="1600" dirty="0">
                <a:latin typeface="Times New Roman" panose="02020603050405020304" pitchFamily="18" charset="0"/>
                <a:ea typeface="Times New Roman" panose="02020603050405020304" pitchFamily="18" charset="0"/>
              </a:rPr>
              <a:t>The following is a useful information that might be gathered for a desk study; </a:t>
            </a:r>
          </a:p>
          <a:p>
            <a:pPr marL="1081088" indent="79375" algn="just">
              <a:spcAft>
                <a:spcPts val="0"/>
              </a:spcAft>
              <a:buFont typeface="Wingdings" panose="05000000000000000000" pitchFamily="2" charset="2"/>
              <a:buChar char="Ø"/>
            </a:pPr>
            <a:r>
              <a:rPr lang="en-GB" sz="1600" dirty="0">
                <a:latin typeface="Times New Roman" panose="02020603050405020304" pitchFamily="18" charset="0"/>
                <a:ea typeface="Times New Roman" panose="02020603050405020304" pitchFamily="18" charset="0"/>
              </a:rPr>
              <a:t>Location of site on published maps and charts  </a:t>
            </a:r>
          </a:p>
          <a:p>
            <a:pPr marL="1081088" indent="79375" algn="just">
              <a:spcAft>
                <a:spcPts val="0"/>
              </a:spcAft>
              <a:buFont typeface="Wingdings" panose="05000000000000000000" pitchFamily="2" charset="2"/>
              <a:buChar char="Ø"/>
            </a:pPr>
            <a:r>
              <a:rPr lang="en-GB" sz="1600" dirty="0">
                <a:latin typeface="Times New Roman" panose="02020603050405020304" pitchFamily="18" charset="0"/>
                <a:ea typeface="Times New Roman" panose="02020603050405020304" pitchFamily="18" charset="0"/>
              </a:rPr>
              <a:t>Dated aerial photographs  </a:t>
            </a:r>
          </a:p>
          <a:p>
            <a:pPr marL="1081088" indent="79375" algn="just">
              <a:spcAft>
                <a:spcPts val="0"/>
              </a:spcAft>
              <a:buFont typeface="Wingdings" panose="05000000000000000000" pitchFamily="2" charset="2"/>
              <a:buChar char="Ø"/>
            </a:pPr>
            <a:r>
              <a:rPr lang="en-GB" sz="1600" dirty="0">
                <a:latin typeface="Times New Roman" panose="02020603050405020304" pitchFamily="18" charset="0"/>
                <a:ea typeface="Times New Roman" panose="02020603050405020304" pitchFamily="18" charset="0"/>
              </a:rPr>
              <a:t>Site boundaries, outlines of structures and building lines</a:t>
            </a:r>
          </a:p>
          <a:p>
            <a:pPr marL="1081088" indent="79375" algn="just">
              <a:spcAft>
                <a:spcPts val="0"/>
              </a:spcAft>
              <a:buFont typeface="Wingdings" panose="05000000000000000000" pitchFamily="2" charset="2"/>
              <a:buChar char="Ø"/>
            </a:pPr>
            <a:r>
              <a:rPr lang="en-GB" sz="1600" dirty="0">
                <a:latin typeface="Times New Roman" panose="02020603050405020304" pitchFamily="18" charset="0"/>
                <a:ea typeface="Times New Roman" panose="02020603050405020304" pitchFamily="18" charset="0"/>
              </a:rPr>
              <a:t>Ground contours and natural drainage lines </a:t>
            </a:r>
          </a:p>
          <a:p>
            <a:pPr marL="1081088" indent="79375" algn="just">
              <a:spcAft>
                <a:spcPts val="0"/>
              </a:spcAft>
              <a:buFont typeface="Wingdings" panose="05000000000000000000" pitchFamily="2" charset="2"/>
              <a:buChar char="Ø"/>
            </a:pPr>
            <a:r>
              <a:rPr lang="en-GB" sz="1600" dirty="0">
                <a:latin typeface="Times New Roman" panose="02020603050405020304" pitchFamily="18" charset="0"/>
                <a:ea typeface="Times New Roman" panose="02020603050405020304" pitchFamily="18" charset="0"/>
              </a:rPr>
              <a:t>Above-ground obstructions e.g. transmission lines  </a:t>
            </a:r>
          </a:p>
          <a:p>
            <a:pPr marL="1081088" indent="79375" algn="just">
              <a:spcAft>
                <a:spcPts val="0"/>
              </a:spcAft>
              <a:buFont typeface="Wingdings" panose="05000000000000000000" pitchFamily="2" charset="2"/>
              <a:buChar char="Ø"/>
            </a:pPr>
            <a:r>
              <a:rPr lang="en-GB" sz="1600" dirty="0">
                <a:latin typeface="Times New Roman" panose="02020603050405020304" pitchFamily="18" charset="0"/>
                <a:ea typeface="Times New Roman" panose="02020603050405020304" pitchFamily="18" charset="0"/>
              </a:rPr>
              <a:t>Indications of obstructions below ground </a:t>
            </a:r>
          </a:p>
          <a:p>
            <a:pPr marL="1081088" indent="79375" algn="just">
              <a:spcAft>
                <a:spcPts val="0"/>
              </a:spcAft>
              <a:buFont typeface="Wingdings" panose="05000000000000000000" pitchFamily="2" charset="2"/>
              <a:buChar char="Ø"/>
            </a:pPr>
            <a:r>
              <a:rPr lang="en-GB" sz="1600" dirty="0">
                <a:latin typeface="Times New Roman" panose="02020603050405020304" pitchFamily="18" charset="0"/>
                <a:ea typeface="Times New Roman" panose="02020603050405020304" pitchFamily="18" charset="0"/>
              </a:rPr>
              <a:t>Records of differences and omissions in relation to published maps </a:t>
            </a:r>
          </a:p>
          <a:p>
            <a:pPr marL="1081088" indent="79375" algn="just">
              <a:spcAft>
                <a:spcPts val="0"/>
              </a:spcAft>
              <a:buFont typeface="Wingdings" panose="05000000000000000000" pitchFamily="2" charset="2"/>
              <a:buChar char="Ø"/>
            </a:pPr>
            <a:r>
              <a:rPr lang="en-GB" sz="1600" dirty="0">
                <a:latin typeface="Times New Roman" panose="02020603050405020304" pitchFamily="18" charset="0"/>
                <a:ea typeface="Times New Roman" panose="02020603050405020304" pitchFamily="18" charset="0"/>
              </a:rPr>
              <a:t>Positions of survey stations and benchmarks (the latter with reduced levels)</a:t>
            </a:r>
          </a:p>
          <a:p>
            <a:pPr marL="1081088" indent="79375" algn="just">
              <a:spcAft>
                <a:spcPts val="0"/>
              </a:spcAft>
              <a:buFont typeface="Wingdings" panose="05000000000000000000" pitchFamily="2" charset="2"/>
              <a:buChar char="Ø"/>
            </a:pPr>
            <a:r>
              <a:rPr lang="en-GB" sz="1600" dirty="0">
                <a:latin typeface="Times New Roman" panose="02020603050405020304" pitchFamily="18" charset="0"/>
                <a:ea typeface="Times New Roman" panose="02020603050405020304" pitchFamily="18" charset="0"/>
              </a:rPr>
              <a:t>Appropriate meteorological information </a:t>
            </a:r>
          </a:p>
          <a:p>
            <a:pPr algn="just">
              <a:spcAft>
                <a:spcPts val="0"/>
              </a:spcAft>
            </a:pPr>
            <a:endParaRPr lang="en-GB" sz="1600" dirty="0">
              <a:latin typeface="Times New Roman" panose="02020603050405020304" pitchFamily="18" charset="0"/>
              <a:ea typeface="TimesTen-Roman"/>
            </a:endParaRPr>
          </a:p>
          <a:p>
            <a:pPr algn="just">
              <a:spcAft>
                <a:spcPts val="0"/>
              </a:spcAft>
            </a:pPr>
            <a:r>
              <a:rPr lang="en-GB" sz="1600" dirty="0">
                <a:latin typeface="Times New Roman" panose="02020603050405020304" pitchFamily="18" charset="0"/>
                <a:ea typeface="TimesTen-Roman"/>
              </a:rPr>
              <a:t>The type and amount of data collected and examined depend on the type of highway being considered, but in general, data should be obtained on the following characteristics of the area:</a:t>
            </a:r>
            <a:endParaRPr lang="en-GB" sz="1600" dirty="0">
              <a:latin typeface="Times New Roman" panose="02020603050405020304" pitchFamily="18" charset="0"/>
              <a:ea typeface="Times New Roman" panose="02020603050405020304" pitchFamily="18" charset="0"/>
            </a:endParaRPr>
          </a:p>
          <a:p>
            <a:pPr algn="just">
              <a:spcAft>
                <a:spcPts val="0"/>
              </a:spcAft>
            </a:pPr>
            <a:r>
              <a:rPr lang="en-GB" sz="1400" dirty="0">
                <a:latin typeface="Times New Roman" panose="02020603050405020304" pitchFamily="18" charset="0"/>
                <a:ea typeface="TimesTen-Roman"/>
              </a:rPr>
              <a:t> </a:t>
            </a:r>
            <a:endParaRPr lang="en-GB" sz="1400" dirty="0">
              <a:latin typeface="Times New Roman" panose="02020603050405020304" pitchFamily="18" charset="0"/>
              <a:ea typeface="Times New Roman" panose="02020603050405020304" pitchFamily="18" charset="0"/>
            </a:endParaRPr>
          </a:p>
          <a:p>
            <a:pPr marL="342900" lvl="0" indent="-342900" algn="just">
              <a:spcAft>
                <a:spcPts val="0"/>
              </a:spcAft>
              <a:buFont typeface="Symbol" panose="05050102010706020507" pitchFamily="18" charset="2"/>
              <a:buChar char=""/>
            </a:pPr>
            <a:r>
              <a:rPr lang="en-GB" sz="1600" dirty="0">
                <a:latin typeface="Times New Roman" panose="02020603050405020304" pitchFamily="18" charset="0"/>
                <a:ea typeface="TimesTen-Roman"/>
              </a:rPr>
              <a:t>Engineering characteristics including: </a:t>
            </a:r>
            <a:endParaRPr lang="en-GB" sz="1600" dirty="0">
              <a:latin typeface="Times New Roman" panose="02020603050405020304" pitchFamily="18" charset="0"/>
              <a:ea typeface="Times New Roman" panose="02020603050405020304" pitchFamily="18" charset="0"/>
            </a:endParaRPr>
          </a:p>
          <a:p>
            <a:pPr marL="742950" lvl="1" indent="-285750" algn="just">
              <a:spcAft>
                <a:spcPts val="0"/>
              </a:spcAft>
              <a:buFont typeface="Wingdings" panose="05000000000000000000" pitchFamily="2" charset="2"/>
              <a:buChar char=""/>
            </a:pPr>
            <a:r>
              <a:rPr lang="en-GB" sz="1600" dirty="0">
                <a:latin typeface="Times New Roman" panose="02020603050405020304" pitchFamily="18" charset="0"/>
                <a:ea typeface="TimesTen-Roman"/>
              </a:rPr>
              <a:t>Topography </a:t>
            </a:r>
            <a:endParaRPr lang="en-GB" sz="1600" dirty="0">
              <a:latin typeface="Times New Roman" panose="02020603050405020304" pitchFamily="18" charset="0"/>
              <a:ea typeface="Times New Roman" panose="02020603050405020304" pitchFamily="18" charset="0"/>
            </a:endParaRPr>
          </a:p>
          <a:p>
            <a:pPr marL="742950" lvl="1" indent="-285750" algn="just">
              <a:spcAft>
                <a:spcPts val="0"/>
              </a:spcAft>
              <a:buFont typeface="Wingdings" panose="05000000000000000000" pitchFamily="2" charset="2"/>
              <a:buChar char=""/>
            </a:pPr>
            <a:r>
              <a:rPr lang="en-GB" sz="1600" dirty="0">
                <a:latin typeface="Times New Roman" panose="02020603050405020304" pitchFamily="18" charset="0"/>
                <a:ea typeface="TimesTen-Roman"/>
              </a:rPr>
              <a:t>Geology</a:t>
            </a:r>
            <a:endParaRPr lang="en-GB" sz="1600" dirty="0">
              <a:latin typeface="Times New Roman" panose="02020603050405020304" pitchFamily="18" charset="0"/>
              <a:ea typeface="Times New Roman" panose="02020603050405020304" pitchFamily="18" charset="0"/>
            </a:endParaRPr>
          </a:p>
          <a:p>
            <a:pPr marL="742950" lvl="1" indent="-285750" algn="just">
              <a:spcAft>
                <a:spcPts val="0"/>
              </a:spcAft>
              <a:buFont typeface="Wingdings" panose="05000000000000000000" pitchFamily="2" charset="2"/>
              <a:buChar char=""/>
            </a:pPr>
            <a:r>
              <a:rPr lang="en-GB" sz="1600" dirty="0">
                <a:latin typeface="Times New Roman" panose="02020603050405020304" pitchFamily="18" charset="0"/>
                <a:ea typeface="TimesTen-Roman"/>
              </a:rPr>
              <a:t>Climate </a:t>
            </a:r>
            <a:endParaRPr lang="en-GB" sz="1600" dirty="0">
              <a:latin typeface="Times New Roman" panose="02020603050405020304" pitchFamily="18" charset="0"/>
              <a:ea typeface="Times New Roman" panose="02020603050405020304" pitchFamily="18" charset="0"/>
            </a:endParaRPr>
          </a:p>
          <a:p>
            <a:pPr marL="742950" lvl="1" indent="-285750" algn="just">
              <a:spcAft>
                <a:spcPts val="0"/>
              </a:spcAft>
              <a:buFont typeface="Wingdings" panose="05000000000000000000" pitchFamily="2" charset="2"/>
              <a:buChar char=""/>
            </a:pPr>
            <a:r>
              <a:rPr lang="en-GB" sz="1600" dirty="0">
                <a:latin typeface="Times New Roman" panose="02020603050405020304" pitchFamily="18" charset="0"/>
                <a:ea typeface="TimesTen-Roman"/>
              </a:rPr>
              <a:t>Traffic volumes</a:t>
            </a:r>
          </a:p>
          <a:p>
            <a:pPr marL="1081088" indent="79375" algn="just">
              <a:spcAft>
                <a:spcPts val="0"/>
              </a:spcAft>
              <a:buFont typeface="Wingdings" panose="05000000000000000000" pitchFamily="2" charset="2"/>
              <a:buChar char="Ø"/>
            </a:pPr>
            <a:endParaRPr lang="en-GB" sz="16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41734320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23528" y="692696"/>
            <a:ext cx="8568952" cy="5755422"/>
          </a:xfrm>
          <a:prstGeom prst="rect">
            <a:avLst/>
          </a:prstGeom>
        </p:spPr>
        <p:txBody>
          <a:bodyPr wrap="square">
            <a:spAutoFit/>
          </a:bodyPr>
          <a:lstStyle/>
          <a:p>
            <a:pPr lvl="0"/>
            <a:r>
              <a:rPr lang="en-GB" sz="1400" b="1" dirty="0">
                <a:solidFill>
                  <a:prstClr val="black"/>
                </a:solidFill>
                <a:latin typeface="Times New Roman" panose="02020603050405020304" pitchFamily="18" charset="0"/>
                <a:ea typeface="TimesTen-Roman"/>
              </a:rPr>
              <a:t>Office Study (study of existing information</a:t>
            </a:r>
            <a:r>
              <a:rPr lang="en-GB" sz="1400" dirty="0">
                <a:solidFill>
                  <a:prstClr val="black"/>
                </a:solidFill>
                <a:latin typeface="Times New Roman" panose="02020603050405020304" pitchFamily="18" charset="0"/>
                <a:ea typeface="TimesTen-Roman"/>
              </a:rPr>
              <a:t>)</a:t>
            </a:r>
          </a:p>
          <a:p>
            <a:pPr lvl="0"/>
            <a:endParaRPr lang="en-GB" sz="1600" dirty="0">
              <a:latin typeface="Times New Roman" panose="02020603050405020304" pitchFamily="18" charset="0"/>
              <a:ea typeface="Times New Roman" panose="02020603050405020304" pitchFamily="18" charset="0"/>
            </a:endParaRPr>
          </a:p>
          <a:p>
            <a:pPr marL="342900" lvl="0" indent="-342900" algn="just">
              <a:spcAft>
                <a:spcPts val="0"/>
              </a:spcAft>
              <a:buFont typeface="Symbol" panose="05050102010706020507" pitchFamily="18" charset="2"/>
              <a:buChar char=""/>
            </a:pPr>
            <a:r>
              <a:rPr lang="en-GB" sz="1600" dirty="0">
                <a:latin typeface="Times New Roman" panose="02020603050405020304" pitchFamily="18" charset="0"/>
                <a:ea typeface="TimesTen-Roman"/>
              </a:rPr>
              <a:t>Social and demographic characteristics</a:t>
            </a:r>
            <a:endParaRPr lang="en-GB" sz="1600" dirty="0">
              <a:latin typeface="Times New Roman" panose="02020603050405020304" pitchFamily="18" charset="0"/>
              <a:ea typeface="Times New Roman" panose="02020603050405020304" pitchFamily="18" charset="0"/>
            </a:endParaRPr>
          </a:p>
          <a:p>
            <a:pPr marL="742950" lvl="1" indent="-285750" algn="just">
              <a:spcAft>
                <a:spcPts val="0"/>
              </a:spcAft>
              <a:buFont typeface="Wingdings" panose="05000000000000000000" pitchFamily="2" charset="2"/>
              <a:buChar char=""/>
            </a:pPr>
            <a:r>
              <a:rPr lang="en-GB" sz="1600" dirty="0">
                <a:latin typeface="Times New Roman" panose="02020603050405020304" pitchFamily="18" charset="0"/>
                <a:ea typeface="TimesTen-Roman"/>
              </a:rPr>
              <a:t>Land use  </a:t>
            </a:r>
            <a:endParaRPr lang="en-GB" sz="1600" dirty="0">
              <a:latin typeface="Times New Roman" panose="02020603050405020304" pitchFamily="18" charset="0"/>
              <a:ea typeface="Times New Roman" panose="02020603050405020304" pitchFamily="18" charset="0"/>
            </a:endParaRPr>
          </a:p>
          <a:p>
            <a:pPr marL="742950" lvl="1" indent="-285750" algn="just">
              <a:spcAft>
                <a:spcPts val="0"/>
              </a:spcAft>
              <a:buFont typeface="Wingdings" panose="05000000000000000000" pitchFamily="2" charset="2"/>
              <a:buChar char=""/>
            </a:pPr>
            <a:r>
              <a:rPr lang="en-GB" sz="1600" dirty="0">
                <a:latin typeface="Times New Roman" panose="02020603050405020304" pitchFamily="18" charset="0"/>
                <a:ea typeface="TimesTen-Roman"/>
              </a:rPr>
              <a:t>Zoning patterns</a:t>
            </a:r>
            <a:endParaRPr lang="en-GB" sz="1600" dirty="0">
              <a:latin typeface="Times New Roman" panose="02020603050405020304" pitchFamily="18" charset="0"/>
              <a:ea typeface="Times New Roman" panose="02020603050405020304" pitchFamily="18" charset="0"/>
            </a:endParaRPr>
          </a:p>
          <a:p>
            <a:pPr marL="342900" lvl="0" indent="-342900" algn="just">
              <a:spcAft>
                <a:spcPts val="0"/>
              </a:spcAft>
              <a:buFont typeface="Symbol" panose="05050102010706020507" pitchFamily="18" charset="2"/>
              <a:buChar char=""/>
            </a:pPr>
            <a:r>
              <a:rPr lang="en-GB" sz="1600" dirty="0">
                <a:latin typeface="Times New Roman" panose="02020603050405020304" pitchFamily="18" charset="0"/>
                <a:ea typeface="TimesTen-Roman"/>
              </a:rPr>
              <a:t>Environmental characteristics</a:t>
            </a:r>
            <a:endParaRPr lang="en-GB" sz="1600" dirty="0">
              <a:latin typeface="Times New Roman" panose="02020603050405020304" pitchFamily="18" charset="0"/>
              <a:ea typeface="Times New Roman" panose="02020603050405020304" pitchFamily="18" charset="0"/>
            </a:endParaRPr>
          </a:p>
          <a:p>
            <a:pPr marL="742950" lvl="1" indent="-285750" algn="just">
              <a:spcAft>
                <a:spcPts val="0"/>
              </a:spcAft>
              <a:buFont typeface="Wingdings" panose="05000000000000000000" pitchFamily="2" charset="2"/>
              <a:buChar char=""/>
            </a:pPr>
            <a:r>
              <a:rPr lang="en-GB" sz="1600" dirty="0">
                <a:latin typeface="Times New Roman" panose="02020603050405020304" pitchFamily="18" charset="0"/>
                <a:ea typeface="TimesTen-Roman"/>
              </a:rPr>
              <a:t>Types of wildlife </a:t>
            </a:r>
            <a:endParaRPr lang="en-GB" sz="1600" dirty="0">
              <a:latin typeface="Times New Roman" panose="02020603050405020304" pitchFamily="18" charset="0"/>
              <a:ea typeface="Times New Roman" panose="02020603050405020304" pitchFamily="18" charset="0"/>
            </a:endParaRPr>
          </a:p>
          <a:p>
            <a:pPr marL="742950" lvl="1" indent="-285750" algn="just">
              <a:spcAft>
                <a:spcPts val="0"/>
              </a:spcAft>
              <a:buFont typeface="Wingdings" panose="05000000000000000000" pitchFamily="2" charset="2"/>
              <a:buChar char=""/>
            </a:pPr>
            <a:r>
              <a:rPr lang="en-GB" sz="1600" dirty="0">
                <a:latin typeface="Times New Roman" panose="02020603050405020304" pitchFamily="18" charset="0"/>
                <a:ea typeface="TimesTen-Roman"/>
              </a:rPr>
              <a:t>Location of recreational, historic, and archaeological sites</a:t>
            </a:r>
          </a:p>
          <a:p>
            <a:pPr marL="742950" lvl="1" indent="-285750" algn="just">
              <a:spcAft>
                <a:spcPts val="0"/>
              </a:spcAft>
              <a:buFont typeface="Wingdings" panose="05000000000000000000" pitchFamily="2" charset="2"/>
              <a:buChar char=""/>
            </a:pPr>
            <a:r>
              <a:rPr lang="en-GB" sz="1600" dirty="0">
                <a:latin typeface="Times New Roman" panose="02020603050405020304" pitchFamily="18" charset="0"/>
                <a:ea typeface="TimesTen-Roman"/>
              </a:rPr>
              <a:t>The possible effects of air, noise, and water pollution</a:t>
            </a:r>
            <a:endParaRPr lang="en-GB" sz="1600" dirty="0">
              <a:latin typeface="Times New Roman" panose="02020603050405020304" pitchFamily="18" charset="0"/>
              <a:ea typeface="Times New Roman" panose="02020603050405020304" pitchFamily="18" charset="0"/>
            </a:endParaRPr>
          </a:p>
          <a:p>
            <a:pPr marL="342900" lvl="0" indent="-342900" algn="just">
              <a:spcAft>
                <a:spcPts val="0"/>
              </a:spcAft>
              <a:buFont typeface="Symbol" panose="05050102010706020507" pitchFamily="18" charset="2"/>
              <a:buChar char=""/>
            </a:pPr>
            <a:r>
              <a:rPr lang="en-GB" sz="1600" dirty="0">
                <a:latin typeface="Times New Roman" panose="02020603050405020304" pitchFamily="18" charset="0"/>
                <a:ea typeface="TimesTen-Roman"/>
              </a:rPr>
              <a:t>Economic characteristics</a:t>
            </a:r>
            <a:endParaRPr lang="en-GB" sz="1600" dirty="0">
              <a:latin typeface="Times New Roman" panose="02020603050405020304" pitchFamily="18" charset="0"/>
              <a:ea typeface="Times New Roman" panose="02020603050405020304" pitchFamily="18" charset="0"/>
            </a:endParaRPr>
          </a:p>
          <a:p>
            <a:pPr marL="742950" lvl="1" indent="-285750" algn="just">
              <a:spcAft>
                <a:spcPts val="0"/>
              </a:spcAft>
              <a:buFont typeface="Wingdings" panose="05000000000000000000" pitchFamily="2" charset="2"/>
              <a:buChar char=""/>
            </a:pPr>
            <a:r>
              <a:rPr lang="en-GB" sz="1600" dirty="0">
                <a:latin typeface="Times New Roman" panose="02020603050405020304" pitchFamily="18" charset="0"/>
                <a:ea typeface="TimesTen-Roman"/>
              </a:rPr>
              <a:t>Unit costs for construction </a:t>
            </a:r>
            <a:endParaRPr lang="en-GB" sz="1600" dirty="0">
              <a:latin typeface="Times New Roman" panose="02020603050405020304" pitchFamily="18" charset="0"/>
              <a:ea typeface="Times New Roman" panose="02020603050405020304" pitchFamily="18" charset="0"/>
            </a:endParaRPr>
          </a:p>
          <a:p>
            <a:pPr marL="742950" lvl="1" indent="-285750" algn="just">
              <a:spcAft>
                <a:spcPts val="0"/>
              </a:spcAft>
              <a:buFont typeface="Wingdings" panose="05000000000000000000" pitchFamily="2" charset="2"/>
              <a:buChar char=""/>
            </a:pPr>
            <a:r>
              <a:rPr lang="en-GB" sz="1600" dirty="0">
                <a:latin typeface="Times New Roman" panose="02020603050405020304" pitchFamily="18" charset="0"/>
                <a:ea typeface="TimesTen-Roman"/>
              </a:rPr>
              <a:t>The trend of Agricultural, Commercial, and Industrial activities</a:t>
            </a:r>
          </a:p>
          <a:p>
            <a:pPr marL="742950" lvl="1" indent="-285750" algn="just">
              <a:spcAft>
                <a:spcPts val="0"/>
              </a:spcAft>
              <a:buFont typeface="Wingdings" panose="05000000000000000000" pitchFamily="2" charset="2"/>
              <a:buChar char=""/>
            </a:pPr>
            <a:endParaRPr lang="en-GB" sz="1600" dirty="0">
              <a:latin typeface="Times New Roman" panose="02020603050405020304" pitchFamily="18" charset="0"/>
              <a:cs typeface="Times New Roman" panose="02020603050405020304" pitchFamily="18" charset="0"/>
            </a:endParaRPr>
          </a:p>
          <a:p>
            <a:pPr>
              <a:spcAft>
                <a:spcPts val="0"/>
              </a:spcAft>
            </a:pPr>
            <a:r>
              <a:rPr lang="en-GB" sz="1600" b="1" dirty="0">
                <a:latin typeface="Times New Roman" panose="02020603050405020304" pitchFamily="18" charset="0"/>
                <a:ea typeface="TimesTen-Roman"/>
              </a:rPr>
              <a:t>Reconnaissance Survey </a:t>
            </a:r>
          </a:p>
          <a:p>
            <a:pPr marL="285750" indent="-285750">
              <a:spcAft>
                <a:spcPts val="0"/>
              </a:spcAft>
              <a:buFont typeface="Arial" panose="020B0604020202020204" pitchFamily="34" charset="0"/>
              <a:buChar char="•"/>
            </a:pPr>
            <a:endParaRPr lang="en-GB" sz="1600" dirty="0">
              <a:latin typeface="Times New Roman" panose="02020603050405020304" pitchFamily="18" charset="0"/>
              <a:ea typeface="Times New Roman" panose="02020603050405020304" pitchFamily="18" charset="0"/>
            </a:endParaRPr>
          </a:p>
          <a:p>
            <a:pPr marL="285750" indent="-285750">
              <a:spcAft>
                <a:spcPts val="0"/>
              </a:spcAft>
              <a:buFont typeface="Arial" panose="020B0604020202020204" pitchFamily="34" charset="0"/>
              <a:buChar char="•"/>
            </a:pPr>
            <a:r>
              <a:rPr lang="en-GB" sz="1600" dirty="0">
                <a:latin typeface="Times New Roman" panose="02020603050405020304" pitchFamily="18" charset="0"/>
                <a:ea typeface="Times New Roman" panose="02020603050405020304" pitchFamily="18" charset="0"/>
              </a:rPr>
              <a:t>Walking the sites</a:t>
            </a:r>
          </a:p>
          <a:p>
            <a:pPr marL="285750" indent="-285750" algn="just">
              <a:spcAft>
                <a:spcPts val="0"/>
              </a:spcAft>
              <a:buFont typeface="Arial" panose="020B0604020202020204" pitchFamily="34" charset="0"/>
              <a:buChar char="•"/>
            </a:pPr>
            <a:r>
              <a:rPr lang="en-GB" sz="1600" dirty="0">
                <a:latin typeface="Times New Roman" panose="02020603050405020304" pitchFamily="18" charset="0"/>
                <a:ea typeface="TimesTen-Roman"/>
              </a:rPr>
              <a:t>Several feasible routes are identified, each within a band of a limited width of a few hundred metres</a:t>
            </a:r>
          </a:p>
          <a:p>
            <a:pPr marL="285750" indent="-285750" algn="just">
              <a:spcAft>
                <a:spcPts val="0"/>
              </a:spcAft>
              <a:buFont typeface="Arial" panose="020B0604020202020204" pitchFamily="34" charset="0"/>
              <a:buChar char="•"/>
            </a:pPr>
            <a:r>
              <a:rPr lang="en-GB" sz="1600" dirty="0">
                <a:latin typeface="Times New Roman" panose="02020603050405020304" pitchFamily="18" charset="0"/>
                <a:ea typeface="TimesTen-Roman"/>
              </a:rPr>
              <a:t>For rural roads, maps or photographs give little information, and therefore aerial photography is commonly used to obtain the required information. </a:t>
            </a:r>
          </a:p>
          <a:p>
            <a:pPr marL="285750" indent="-285750" algn="just">
              <a:spcAft>
                <a:spcPts val="0"/>
              </a:spcAft>
              <a:buFont typeface="Arial" panose="020B0604020202020204" pitchFamily="34" charset="0"/>
              <a:buChar char="•"/>
            </a:pPr>
            <a:r>
              <a:rPr lang="en-GB" sz="1600" dirty="0">
                <a:latin typeface="Times New Roman" panose="02020603050405020304" pitchFamily="18" charset="0"/>
                <a:ea typeface="TimesTen-Roman"/>
              </a:rPr>
              <a:t>Feasible routes are identified through careful examination of the aerial photographs, with due consideration of the following factors:</a:t>
            </a:r>
          </a:p>
          <a:p>
            <a:pPr marL="742950" lvl="1" indent="-285750" algn="just">
              <a:spcAft>
                <a:spcPts val="0"/>
              </a:spcAft>
              <a:buFont typeface="Wingdings" panose="05000000000000000000" pitchFamily="2" charset="2"/>
              <a:buChar char=""/>
            </a:pPr>
            <a:endParaRPr lang="en-GB"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5999269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87016" y="908720"/>
            <a:ext cx="8533456" cy="5755422"/>
          </a:xfrm>
          <a:prstGeom prst="rect">
            <a:avLst/>
          </a:prstGeom>
        </p:spPr>
        <p:txBody>
          <a:bodyPr wrap="square">
            <a:spAutoFit/>
          </a:bodyPr>
          <a:lstStyle/>
          <a:p>
            <a:pPr>
              <a:spcAft>
                <a:spcPts val="0"/>
              </a:spcAft>
            </a:pPr>
            <a:r>
              <a:rPr lang="en-GB" sz="1600" b="1" dirty="0">
                <a:latin typeface="Times New Roman" panose="02020603050405020304" pitchFamily="18" charset="0"/>
                <a:ea typeface="TimesTen-Roman"/>
              </a:rPr>
              <a:t>Reconnaissance Survey </a:t>
            </a:r>
          </a:p>
          <a:p>
            <a:pPr marL="285750" indent="-285750">
              <a:spcAft>
                <a:spcPts val="0"/>
              </a:spcAft>
              <a:buFont typeface="Arial" panose="020B0604020202020204" pitchFamily="34" charset="0"/>
              <a:buChar char="•"/>
            </a:pPr>
            <a:endParaRPr lang="en-GB" sz="1600" dirty="0">
              <a:latin typeface="Times New Roman" panose="02020603050405020304" pitchFamily="18" charset="0"/>
              <a:ea typeface="Times New Roman" panose="02020603050405020304" pitchFamily="18" charset="0"/>
            </a:endParaRPr>
          </a:p>
          <a:p>
            <a:pPr marL="1081088" lvl="0" algn="just">
              <a:spcAft>
                <a:spcPts val="0"/>
              </a:spcAft>
              <a:buFont typeface="Wingdings" panose="05000000000000000000" pitchFamily="2" charset="2"/>
              <a:buChar char=""/>
            </a:pPr>
            <a:r>
              <a:rPr lang="en-GB" sz="1600" dirty="0">
                <a:latin typeface="Times New Roman" panose="02020603050405020304" pitchFamily="18" charset="0"/>
                <a:ea typeface="TimesTen-Roman"/>
              </a:rPr>
              <a:t>Terrain and soil conditions</a:t>
            </a:r>
            <a:endParaRPr lang="en-GB" sz="1600" dirty="0">
              <a:latin typeface="Times New Roman" panose="02020603050405020304" pitchFamily="18" charset="0"/>
              <a:ea typeface="Times New Roman" panose="02020603050405020304" pitchFamily="18" charset="0"/>
            </a:endParaRPr>
          </a:p>
          <a:p>
            <a:pPr marL="1081088" lvl="0" algn="just">
              <a:spcAft>
                <a:spcPts val="0"/>
              </a:spcAft>
              <a:buFont typeface="Wingdings" panose="05000000000000000000" pitchFamily="2" charset="2"/>
              <a:buChar char=""/>
            </a:pPr>
            <a:r>
              <a:rPr lang="en-GB" sz="1600" dirty="0">
                <a:latin typeface="Times New Roman" panose="02020603050405020304" pitchFamily="18" charset="0"/>
                <a:ea typeface="TimesTen-Roman"/>
              </a:rPr>
              <a:t>Serviceability of route to industrial and population areas</a:t>
            </a:r>
            <a:endParaRPr lang="en-GB" sz="1600" dirty="0">
              <a:latin typeface="Times New Roman" panose="02020603050405020304" pitchFamily="18" charset="0"/>
              <a:ea typeface="Times New Roman" panose="02020603050405020304" pitchFamily="18" charset="0"/>
            </a:endParaRPr>
          </a:p>
          <a:p>
            <a:pPr marL="1081088" lvl="0" algn="just">
              <a:spcAft>
                <a:spcPts val="0"/>
              </a:spcAft>
              <a:buFont typeface="Wingdings" panose="05000000000000000000" pitchFamily="2" charset="2"/>
              <a:buChar char=""/>
            </a:pPr>
            <a:r>
              <a:rPr lang="en-GB" sz="1600" dirty="0">
                <a:latin typeface="Times New Roman" panose="02020603050405020304" pitchFamily="18" charset="0"/>
                <a:ea typeface="TimesTen-Roman"/>
              </a:rPr>
              <a:t>Crossing of other transportation facilities, such as rivers, railroads, and highways</a:t>
            </a:r>
            <a:endParaRPr lang="en-GB" sz="1600" dirty="0">
              <a:latin typeface="Times New Roman" panose="02020603050405020304" pitchFamily="18" charset="0"/>
              <a:ea typeface="Times New Roman" panose="02020603050405020304" pitchFamily="18" charset="0"/>
            </a:endParaRPr>
          </a:p>
          <a:p>
            <a:pPr marL="1081088" lvl="0" algn="just">
              <a:spcAft>
                <a:spcPts val="0"/>
              </a:spcAft>
              <a:buFont typeface="Wingdings" panose="05000000000000000000" pitchFamily="2" charset="2"/>
              <a:buChar char=""/>
            </a:pPr>
            <a:r>
              <a:rPr lang="en-GB" sz="1600" dirty="0">
                <a:latin typeface="Times New Roman" panose="02020603050405020304" pitchFamily="18" charset="0"/>
                <a:ea typeface="TimesTen-Roman"/>
              </a:rPr>
              <a:t>Directness of route</a:t>
            </a:r>
            <a:endParaRPr lang="en-GB" sz="1600" dirty="0">
              <a:latin typeface="Times New Roman" panose="02020603050405020304" pitchFamily="18" charset="0"/>
              <a:ea typeface="Times New Roman" panose="02020603050405020304" pitchFamily="18" charset="0"/>
            </a:endParaRPr>
          </a:p>
          <a:p>
            <a:pPr algn="just">
              <a:spcAft>
                <a:spcPts val="0"/>
              </a:spcAft>
            </a:pPr>
            <a:r>
              <a:rPr lang="en-GB" sz="1600" dirty="0">
                <a:latin typeface="Times New Roman" panose="02020603050405020304" pitchFamily="18" charset="0"/>
                <a:ea typeface="TimesTen-Roman"/>
              </a:rPr>
              <a:t>  </a:t>
            </a:r>
            <a:endParaRPr lang="en-GB" sz="1600" dirty="0">
              <a:latin typeface="Times New Roman" panose="02020603050405020304" pitchFamily="18" charset="0"/>
              <a:ea typeface="Times New Roman" panose="02020603050405020304" pitchFamily="18" charset="0"/>
            </a:endParaRPr>
          </a:p>
          <a:p>
            <a:pPr marL="285750" indent="-285750" algn="just">
              <a:spcAft>
                <a:spcPts val="0"/>
              </a:spcAft>
              <a:buFont typeface="Arial" panose="020B0604020202020204" pitchFamily="34" charset="0"/>
              <a:buChar char="•"/>
            </a:pPr>
            <a:r>
              <a:rPr lang="en-GB" sz="1600" dirty="0">
                <a:latin typeface="Times New Roman" panose="02020603050405020304" pitchFamily="18" charset="0"/>
                <a:ea typeface="TimesTen-Roman"/>
              </a:rPr>
              <a:t>Control points between the two endpoints are determined for each feasible route. For example, a bridge site with no alternative may be taken as a primary control point. The feasible routes carefully chosen are then plotted on photographic base maps.</a:t>
            </a:r>
          </a:p>
          <a:p>
            <a:pPr marL="285750" indent="-285750" algn="just">
              <a:spcAft>
                <a:spcPts val="0"/>
              </a:spcAft>
              <a:buFont typeface="Arial" panose="020B0604020202020204" pitchFamily="34" charset="0"/>
              <a:buChar char="•"/>
            </a:pPr>
            <a:endParaRPr lang="en-GB" sz="1600" dirty="0">
              <a:latin typeface="Times New Roman" panose="02020603050405020304" pitchFamily="18" charset="0"/>
              <a:ea typeface="Times New Roman" panose="02020603050405020304" pitchFamily="18" charset="0"/>
            </a:endParaRPr>
          </a:p>
          <a:p>
            <a:pPr algn="just">
              <a:spcAft>
                <a:spcPts val="0"/>
              </a:spcAft>
            </a:pPr>
            <a:r>
              <a:rPr lang="en-GB" sz="1600" b="1" dirty="0">
                <a:latin typeface="Times New Roman" panose="02020603050405020304" pitchFamily="18" charset="0"/>
                <a:ea typeface="TimesTen-Roman"/>
              </a:rPr>
              <a:t>Preliminary Location Survey</a:t>
            </a:r>
            <a:endParaRPr lang="en-GB" sz="1600" b="1" dirty="0">
              <a:latin typeface="Times New Roman" panose="02020603050405020304" pitchFamily="18" charset="0"/>
              <a:ea typeface="Times New Roman" panose="02020603050405020304" pitchFamily="18" charset="0"/>
            </a:endParaRPr>
          </a:p>
          <a:p>
            <a:pPr algn="just">
              <a:spcAft>
                <a:spcPts val="0"/>
              </a:spcAft>
            </a:pPr>
            <a:r>
              <a:rPr lang="en-GB" sz="1600" dirty="0">
                <a:latin typeface="Times New Roman" panose="02020603050405020304" pitchFamily="18" charset="0"/>
                <a:ea typeface="TimesTen-Roman"/>
              </a:rPr>
              <a:t> </a:t>
            </a:r>
            <a:endParaRPr lang="en-GB" sz="1600" dirty="0">
              <a:latin typeface="Times New Roman" panose="02020603050405020304" pitchFamily="18" charset="0"/>
              <a:ea typeface="Times New Roman" panose="02020603050405020304" pitchFamily="18" charset="0"/>
            </a:endParaRPr>
          </a:p>
          <a:p>
            <a:pPr marL="285750" indent="-285750" algn="just">
              <a:spcAft>
                <a:spcPts val="0"/>
              </a:spcAft>
              <a:buFont typeface="Arial" panose="020B0604020202020204" pitchFamily="34" charset="0"/>
              <a:buChar char="•"/>
            </a:pPr>
            <a:r>
              <a:rPr lang="en-GB" sz="1600" dirty="0">
                <a:latin typeface="Times New Roman" panose="02020603050405020304" pitchFamily="18" charset="0"/>
                <a:ea typeface="TimesTen-Roman"/>
              </a:rPr>
              <a:t>The positions of the feasible routes are set as closely as possible by establishing all the control points and determining preliminary vertical and horizontal alignments for each. </a:t>
            </a:r>
            <a:endParaRPr lang="en-GB" sz="1600" dirty="0">
              <a:latin typeface="Times New Roman" panose="02020603050405020304" pitchFamily="18" charset="0"/>
              <a:ea typeface="Times New Roman" panose="02020603050405020304" pitchFamily="18" charset="0"/>
            </a:endParaRPr>
          </a:p>
          <a:p>
            <a:pPr algn="just">
              <a:spcAft>
                <a:spcPts val="0"/>
              </a:spcAft>
            </a:pPr>
            <a:r>
              <a:rPr lang="en-GB" sz="1600" dirty="0">
                <a:latin typeface="Times New Roman" panose="02020603050405020304" pitchFamily="18" charset="0"/>
                <a:ea typeface="TimesTen-Roman"/>
              </a:rPr>
              <a:t> </a:t>
            </a:r>
            <a:endParaRPr lang="en-GB" sz="1600" dirty="0">
              <a:latin typeface="Times New Roman" panose="02020603050405020304" pitchFamily="18" charset="0"/>
              <a:ea typeface="Times New Roman" panose="02020603050405020304" pitchFamily="18" charset="0"/>
            </a:endParaRPr>
          </a:p>
          <a:p>
            <a:pPr marL="285750" indent="-285750" algn="just">
              <a:spcAft>
                <a:spcPts val="0"/>
              </a:spcAft>
              <a:buFont typeface="Arial" panose="020B0604020202020204" pitchFamily="34" charset="0"/>
              <a:buChar char="•"/>
            </a:pPr>
            <a:r>
              <a:rPr lang="en-GB" sz="1600" dirty="0">
                <a:latin typeface="Times New Roman" panose="02020603050405020304" pitchFamily="18" charset="0"/>
                <a:ea typeface="Times New Roman" panose="02020603050405020304" pitchFamily="18" charset="0"/>
              </a:rPr>
              <a:t>In the course of the preliminary survey the </a:t>
            </a:r>
          </a:p>
          <a:p>
            <a:pPr marL="285750" indent="-285750" algn="just">
              <a:spcAft>
                <a:spcPts val="0"/>
              </a:spcAft>
              <a:buFont typeface="Arial" panose="020B0604020202020204" pitchFamily="34" charset="0"/>
              <a:buChar char="•"/>
            </a:pPr>
            <a:r>
              <a:rPr lang="en-GB" sz="1600" b="1" i="1" dirty="0">
                <a:latin typeface="Times New Roman" panose="02020603050405020304" pitchFamily="18" charset="0"/>
                <a:ea typeface="Times New Roman" panose="02020603050405020304" pitchFamily="18" charset="0"/>
              </a:rPr>
              <a:t>detailed relief of the ground,</a:t>
            </a:r>
          </a:p>
          <a:p>
            <a:pPr marL="285750" indent="-285750" algn="just">
              <a:spcAft>
                <a:spcPts val="0"/>
              </a:spcAft>
              <a:buFont typeface="Arial" panose="020B0604020202020204" pitchFamily="34" charset="0"/>
              <a:buChar char="•"/>
            </a:pPr>
            <a:r>
              <a:rPr lang="en-GB" sz="1600" b="1" i="1" dirty="0">
                <a:latin typeface="Times New Roman" panose="02020603050405020304" pitchFamily="18" charset="0"/>
                <a:ea typeface="Times New Roman" panose="02020603050405020304" pitchFamily="18" charset="0"/>
              </a:rPr>
              <a:t> the locations of ‘soft’ ground and </a:t>
            </a:r>
          </a:p>
          <a:p>
            <a:pPr marL="285750" indent="-285750" algn="just">
              <a:spcAft>
                <a:spcPts val="0"/>
              </a:spcAft>
              <a:buFont typeface="Arial" panose="020B0604020202020204" pitchFamily="34" charset="0"/>
              <a:buChar char="•"/>
            </a:pPr>
            <a:r>
              <a:rPr lang="en-GB" sz="1600" b="1" i="1" dirty="0">
                <a:latin typeface="Times New Roman" panose="02020603050405020304" pitchFamily="18" charset="0"/>
                <a:ea typeface="Times New Roman" panose="02020603050405020304" pitchFamily="18" charset="0"/>
              </a:rPr>
              <a:t>potential ground subsidence areas, </a:t>
            </a:r>
          </a:p>
          <a:p>
            <a:pPr marL="285750" indent="-285750" algn="just">
              <a:spcAft>
                <a:spcPts val="0"/>
              </a:spcAft>
              <a:buFont typeface="Arial" panose="020B0604020202020204" pitchFamily="34" charset="0"/>
              <a:buChar char="•"/>
            </a:pPr>
            <a:r>
              <a:rPr lang="en-GB" sz="1600" b="1" i="1" dirty="0">
                <a:latin typeface="Times New Roman" panose="02020603050405020304" pitchFamily="18" charset="0"/>
                <a:ea typeface="Times New Roman" panose="02020603050405020304" pitchFamily="18" charset="0"/>
              </a:rPr>
              <a:t>the limits of the water catchment areas, </a:t>
            </a:r>
          </a:p>
          <a:p>
            <a:pPr marL="285750" indent="-285750" algn="just">
              <a:spcAft>
                <a:spcPts val="0"/>
              </a:spcAft>
              <a:buFont typeface="Arial" panose="020B0604020202020204" pitchFamily="34" charset="0"/>
              <a:buChar char="•"/>
            </a:pPr>
            <a:r>
              <a:rPr lang="en-GB" sz="1600" b="1" i="1" dirty="0">
                <a:latin typeface="Times New Roman" panose="02020603050405020304" pitchFamily="18" charset="0"/>
                <a:ea typeface="Times New Roman" panose="02020603050405020304" pitchFamily="18" charset="0"/>
              </a:rPr>
              <a:t>the positions and invert levels of streams and ditches, </a:t>
            </a:r>
            <a:endParaRPr lang="en-GB" sz="1600" dirty="0">
              <a:latin typeface="Times New Roman" panose="02020603050405020304" pitchFamily="18" charset="0"/>
              <a:ea typeface="Times New Roman" panose="02020603050405020304" pitchFamily="18" charset="0"/>
            </a:endParaRPr>
          </a:p>
          <a:p>
            <a:pPr marL="285750" indent="-285750" algn="just">
              <a:spcAft>
                <a:spcPts val="0"/>
              </a:spcAft>
              <a:buFont typeface="Arial" panose="020B0604020202020204" pitchFamily="34" charset="0"/>
              <a:buChar char="•"/>
            </a:pPr>
            <a:endParaRPr lang="en-GB" sz="16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10765489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520" y="836712"/>
            <a:ext cx="8568952" cy="5016758"/>
          </a:xfrm>
          <a:prstGeom prst="rect">
            <a:avLst/>
          </a:prstGeom>
        </p:spPr>
        <p:txBody>
          <a:bodyPr wrap="square">
            <a:spAutoFit/>
          </a:bodyPr>
          <a:lstStyle/>
          <a:p>
            <a:pPr algn="just">
              <a:spcAft>
                <a:spcPts val="0"/>
              </a:spcAft>
            </a:pPr>
            <a:r>
              <a:rPr lang="en-GB" sz="1400" b="1" dirty="0">
                <a:latin typeface="Times New Roman" panose="02020603050405020304" pitchFamily="18" charset="0"/>
                <a:ea typeface="TimesTen-Roman"/>
              </a:rPr>
              <a:t>Preliminary Location Survey</a:t>
            </a:r>
            <a:endParaRPr lang="en-GB" sz="1400" b="1" dirty="0">
              <a:latin typeface="Times New Roman" panose="02020603050405020304" pitchFamily="18" charset="0"/>
              <a:ea typeface="Times New Roman" panose="02020603050405020304" pitchFamily="18" charset="0"/>
            </a:endParaRPr>
          </a:p>
          <a:p>
            <a:pPr algn="just">
              <a:spcAft>
                <a:spcPts val="0"/>
              </a:spcAft>
            </a:pPr>
            <a:r>
              <a:rPr lang="en-GB" dirty="0">
                <a:latin typeface="Times New Roman" panose="02020603050405020304" pitchFamily="18" charset="0"/>
                <a:ea typeface="TimesTen-Roman"/>
              </a:rPr>
              <a:t> </a:t>
            </a:r>
            <a:endParaRPr lang="en-GB" dirty="0">
              <a:latin typeface="Times New Roman" panose="02020603050405020304" pitchFamily="18" charset="0"/>
              <a:ea typeface="Times New Roman" panose="02020603050405020304" pitchFamily="18" charset="0"/>
            </a:endParaRPr>
          </a:p>
          <a:p>
            <a:pPr marL="285750" indent="-285750" algn="just">
              <a:spcAft>
                <a:spcPts val="0"/>
              </a:spcAft>
              <a:buFont typeface="Arial" panose="020B0604020202020204" pitchFamily="34" charset="0"/>
              <a:buChar char="•"/>
            </a:pPr>
            <a:r>
              <a:rPr lang="en-GB" sz="1400" b="1" i="1" dirty="0">
                <a:latin typeface="Times New Roman" panose="02020603050405020304" pitchFamily="18" charset="0"/>
                <a:ea typeface="Times New Roman" panose="02020603050405020304" pitchFamily="18" charset="0"/>
              </a:rPr>
              <a:t>the positions of trees, banks and hedges, bridges, culverts, existing tracks and roads, power lines and pipelines, houses and monuments, and other natural and man-made cultural places </a:t>
            </a:r>
            <a:r>
              <a:rPr lang="en-GB" sz="1400" dirty="0">
                <a:latin typeface="Times New Roman" panose="02020603050405020304" pitchFamily="18" charset="0"/>
                <a:ea typeface="Times New Roman" panose="02020603050405020304" pitchFamily="18" charset="0"/>
              </a:rPr>
              <a:t>need to be clearly determined and noted for each route within the established corridor. </a:t>
            </a:r>
          </a:p>
          <a:p>
            <a:pPr algn="just">
              <a:spcAft>
                <a:spcPts val="0"/>
              </a:spcAft>
            </a:pPr>
            <a:endParaRPr lang="en-GB" sz="1400" dirty="0">
              <a:latin typeface="Times New Roman" panose="02020603050405020304" pitchFamily="18" charset="0"/>
              <a:ea typeface="Times New Roman" panose="02020603050405020304" pitchFamily="18" charset="0"/>
            </a:endParaRPr>
          </a:p>
          <a:p>
            <a:pPr marL="285750" indent="-285750" algn="just">
              <a:spcAft>
                <a:spcPts val="0"/>
              </a:spcAft>
              <a:buFont typeface="Arial" panose="020B0604020202020204" pitchFamily="34" charset="0"/>
              <a:buChar char="•"/>
            </a:pPr>
            <a:r>
              <a:rPr lang="en-GB" sz="1400" dirty="0">
                <a:latin typeface="Times New Roman" panose="02020603050405020304" pitchFamily="18" charset="0"/>
                <a:ea typeface="Times New Roman" panose="02020603050405020304" pitchFamily="18" charset="0"/>
              </a:rPr>
              <a:t>These details are then translated into base topographic maps so that likely road alignments can be plotted.</a:t>
            </a:r>
          </a:p>
          <a:p>
            <a:pPr algn="just">
              <a:spcAft>
                <a:spcPts val="0"/>
              </a:spcAft>
            </a:pPr>
            <a:endParaRPr lang="en-GB" dirty="0">
              <a:latin typeface="Times New Roman" panose="02020603050405020304" pitchFamily="18" charset="0"/>
              <a:ea typeface="Times New Roman" panose="02020603050405020304" pitchFamily="18" charset="0"/>
            </a:endParaRPr>
          </a:p>
          <a:p>
            <a:pPr marL="285750" indent="-285750" algn="just">
              <a:buFont typeface="Arial" panose="020B0604020202020204" pitchFamily="34" charset="0"/>
              <a:buChar char="•"/>
            </a:pPr>
            <a:r>
              <a:rPr lang="en-GB" dirty="0">
                <a:latin typeface="Times New Roman" panose="02020603050405020304" pitchFamily="18" charset="0"/>
                <a:ea typeface="TimesTen-Roman"/>
              </a:rPr>
              <a:t> </a:t>
            </a:r>
            <a:r>
              <a:rPr lang="en-GB" sz="1400" dirty="0">
                <a:latin typeface="Times New Roman" panose="02020603050405020304" pitchFamily="18" charset="0"/>
                <a:ea typeface="TimesTen-Roman"/>
              </a:rPr>
              <a:t>Preliminary alignments are used to evaluate the </a:t>
            </a:r>
            <a:r>
              <a:rPr lang="en-GB" sz="1400" b="1" i="1" dirty="0">
                <a:latin typeface="Times New Roman" panose="02020603050405020304" pitchFamily="18" charset="0"/>
                <a:ea typeface="TimesTen-Roman"/>
              </a:rPr>
              <a:t>economic and environmental feasibility </a:t>
            </a:r>
            <a:r>
              <a:rPr lang="en-GB" sz="1400" dirty="0">
                <a:latin typeface="Times New Roman" panose="02020603050405020304" pitchFamily="18" charset="0"/>
                <a:ea typeface="TimesTen-Roman"/>
              </a:rPr>
              <a:t>of the alternative routes.</a:t>
            </a:r>
          </a:p>
          <a:p>
            <a:pPr algn="just">
              <a:spcAft>
                <a:spcPts val="0"/>
              </a:spcAft>
            </a:pPr>
            <a:endParaRPr lang="en-GB" sz="1400" dirty="0">
              <a:latin typeface="Times New Roman" panose="02020603050405020304" pitchFamily="18" charset="0"/>
              <a:ea typeface="Times New Roman" panose="02020603050405020304" pitchFamily="18" charset="0"/>
            </a:endParaRPr>
          </a:p>
          <a:p>
            <a:pPr algn="just">
              <a:spcAft>
                <a:spcPts val="0"/>
              </a:spcAft>
            </a:pPr>
            <a:r>
              <a:rPr lang="en-GB" sz="1400" b="1" dirty="0">
                <a:latin typeface="Times New Roman" panose="02020603050405020304" pitchFamily="18" charset="0"/>
                <a:ea typeface="TimesTen-Roman"/>
              </a:rPr>
              <a:t>Economic Evaluation</a:t>
            </a:r>
            <a:endParaRPr lang="en-GB" sz="1400" b="1" dirty="0">
              <a:latin typeface="Times New Roman" panose="02020603050405020304" pitchFamily="18" charset="0"/>
              <a:ea typeface="Times New Roman" panose="02020603050405020304" pitchFamily="18" charset="0"/>
            </a:endParaRPr>
          </a:p>
          <a:p>
            <a:pPr algn="just">
              <a:spcAft>
                <a:spcPts val="0"/>
              </a:spcAft>
            </a:pPr>
            <a:r>
              <a:rPr lang="en-GB" sz="1400" dirty="0">
                <a:latin typeface="Times New Roman" panose="02020603050405020304" pitchFamily="18" charset="0"/>
                <a:ea typeface="TimesTen-Roman"/>
              </a:rPr>
              <a:t> </a:t>
            </a:r>
            <a:endParaRPr lang="en-GB" sz="1400" dirty="0">
              <a:latin typeface="Times New Roman" panose="02020603050405020304" pitchFamily="18" charset="0"/>
              <a:ea typeface="Times New Roman" panose="02020603050405020304" pitchFamily="18" charset="0"/>
            </a:endParaRPr>
          </a:p>
          <a:p>
            <a:pPr marL="285750" indent="-285750" algn="just">
              <a:spcAft>
                <a:spcPts val="0"/>
              </a:spcAft>
              <a:buFont typeface="Arial" panose="020B0604020202020204" pitchFamily="34" charset="0"/>
              <a:buChar char="•"/>
            </a:pPr>
            <a:r>
              <a:rPr lang="en-GB" sz="1400" dirty="0">
                <a:latin typeface="Times New Roman" panose="02020603050405020304" pitchFamily="18" charset="0"/>
                <a:ea typeface="TimesTen-Roman"/>
              </a:rPr>
              <a:t>Economic evaluation of each alternative route is carried out to determine the future effect of investing the resources necessary to construct the highway. Factors usually taken into consideration in Economic evaluation include </a:t>
            </a:r>
            <a:endParaRPr lang="en-GB" sz="1400" dirty="0">
              <a:latin typeface="Times New Roman" panose="02020603050405020304" pitchFamily="18" charset="0"/>
              <a:ea typeface="Times New Roman" panose="02020603050405020304" pitchFamily="18" charset="0"/>
            </a:endParaRPr>
          </a:p>
          <a:p>
            <a:pPr algn="just">
              <a:spcAft>
                <a:spcPts val="0"/>
              </a:spcAft>
            </a:pPr>
            <a:r>
              <a:rPr lang="en-GB" sz="1400" dirty="0">
                <a:latin typeface="Times New Roman" panose="02020603050405020304" pitchFamily="18" charset="0"/>
                <a:ea typeface="TimesTen-Roman"/>
              </a:rPr>
              <a:t> </a:t>
            </a:r>
            <a:endParaRPr lang="en-GB" sz="1400" dirty="0">
              <a:latin typeface="Times New Roman" panose="02020603050405020304" pitchFamily="18" charset="0"/>
              <a:ea typeface="Times New Roman" panose="02020603050405020304" pitchFamily="18" charset="0"/>
            </a:endParaRPr>
          </a:p>
          <a:p>
            <a:pPr marL="1081088" lvl="0" algn="just">
              <a:spcAft>
                <a:spcPts val="0"/>
              </a:spcAft>
              <a:buFont typeface="Wingdings" panose="05000000000000000000" pitchFamily="2" charset="2"/>
              <a:buChar char=""/>
            </a:pPr>
            <a:r>
              <a:rPr lang="en-GB" sz="1400" dirty="0">
                <a:latin typeface="Times New Roman" panose="02020603050405020304" pitchFamily="18" charset="0"/>
                <a:ea typeface="TimesTen-Roman"/>
              </a:rPr>
              <a:t>Road user costs </a:t>
            </a:r>
            <a:endParaRPr lang="en-GB" sz="1400" dirty="0">
              <a:latin typeface="Times New Roman" panose="02020603050405020304" pitchFamily="18" charset="0"/>
              <a:ea typeface="Times New Roman" panose="02020603050405020304" pitchFamily="18" charset="0"/>
            </a:endParaRPr>
          </a:p>
          <a:p>
            <a:pPr marL="1081088" lvl="0" algn="just">
              <a:spcAft>
                <a:spcPts val="0"/>
              </a:spcAft>
              <a:buFont typeface="Wingdings" panose="05000000000000000000" pitchFamily="2" charset="2"/>
              <a:buChar char=""/>
            </a:pPr>
            <a:r>
              <a:rPr lang="en-GB" sz="1400" dirty="0">
                <a:latin typeface="Times New Roman" panose="02020603050405020304" pitchFamily="18" charset="0"/>
                <a:ea typeface="TimesTen-Roman"/>
              </a:rPr>
              <a:t>Construction costs </a:t>
            </a:r>
            <a:endParaRPr lang="en-GB" sz="1400" dirty="0">
              <a:latin typeface="Times New Roman" panose="02020603050405020304" pitchFamily="18" charset="0"/>
              <a:ea typeface="Times New Roman" panose="02020603050405020304" pitchFamily="18" charset="0"/>
            </a:endParaRPr>
          </a:p>
          <a:p>
            <a:pPr marL="1081088" lvl="0" algn="just">
              <a:spcAft>
                <a:spcPts val="0"/>
              </a:spcAft>
              <a:buFont typeface="Wingdings" panose="05000000000000000000" pitchFamily="2" charset="2"/>
              <a:buChar char=""/>
            </a:pPr>
            <a:r>
              <a:rPr lang="en-GB" sz="1400" dirty="0">
                <a:latin typeface="Times New Roman" panose="02020603050405020304" pitchFamily="18" charset="0"/>
                <a:ea typeface="TimesTen-Roman"/>
              </a:rPr>
              <a:t>Maintenance costs </a:t>
            </a:r>
            <a:endParaRPr lang="en-GB" sz="1400" dirty="0">
              <a:latin typeface="Times New Roman" panose="02020603050405020304" pitchFamily="18" charset="0"/>
              <a:ea typeface="Times New Roman" panose="02020603050405020304" pitchFamily="18" charset="0"/>
            </a:endParaRPr>
          </a:p>
          <a:p>
            <a:pPr marL="1081088" lvl="0" algn="just">
              <a:spcAft>
                <a:spcPts val="0"/>
              </a:spcAft>
              <a:buFont typeface="Wingdings" panose="05000000000000000000" pitchFamily="2" charset="2"/>
              <a:buChar char=""/>
            </a:pPr>
            <a:r>
              <a:rPr lang="en-GB" sz="1400" dirty="0">
                <a:latin typeface="Times New Roman" panose="02020603050405020304" pitchFamily="18" charset="0"/>
                <a:ea typeface="TimesTen-Roman"/>
              </a:rPr>
              <a:t>Road user benefits and </a:t>
            </a:r>
            <a:endParaRPr lang="en-GB" sz="1400" dirty="0">
              <a:latin typeface="Times New Roman" panose="02020603050405020304" pitchFamily="18" charset="0"/>
              <a:ea typeface="Times New Roman" panose="02020603050405020304" pitchFamily="18" charset="0"/>
            </a:endParaRPr>
          </a:p>
          <a:p>
            <a:pPr marL="1081088">
              <a:buFont typeface="Wingdings" panose="05000000000000000000" pitchFamily="2" charset="2"/>
              <a:buChar char="Ø"/>
            </a:pPr>
            <a:r>
              <a:rPr lang="en-GB" sz="1400" dirty="0">
                <a:latin typeface="Times New Roman" panose="02020603050405020304" pitchFamily="18" charset="0"/>
                <a:ea typeface="TimesTen-Roman"/>
              </a:rPr>
              <a:t>Road user dis-benefits (adverse impacts </a:t>
            </a:r>
            <a:r>
              <a:rPr lang="en-GB" sz="1400" dirty="0"/>
              <a:t>due to dislocation of families, businesses etc.)</a:t>
            </a:r>
          </a:p>
        </p:txBody>
      </p:sp>
    </p:spTree>
    <p:extLst>
      <p:ext uri="{BB962C8B-B14F-4D97-AF65-F5344CB8AC3E}">
        <p14:creationId xmlns:p14="http://schemas.microsoft.com/office/powerpoint/2010/main" val="125957487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528" y="692696"/>
            <a:ext cx="8640960" cy="5786199"/>
          </a:xfrm>
          <a:prstGeom prst="rect">
            <a:avLst/>
          </a:prstGeom>
        </p:spPr>
        <p:txBody>
          <a:bodyPr wrap="square">
            <a:spAutoFit/>
          </a:bodyPr>
          <a:lstStyle/>
          <a:p>
            <a:pPr algn="just">
              <a:spcAft>
                <a:spcPts val="0"/>
              </a:spcAft>
            </a:pPr>
            <a:r>
              <a:rPr lang="en-GB" sz="1600" dirty="0">
                <a:latin typeface="Times New Roman" panose="02020603050405020304" pitchFamily="18" charset="0"/>
                <a:ea typeface="TimesTen-Roman"/>
              </a:rPr>
              <a:t>The results obtained from the economic evaluation of the feasible routes will provide information on the </a:t>
            </a:r>
            <a:r>
              <a:rPr lang="en-GB" sz="1600" b="1" i="1" dirty="0">
                <a:latin typeface="Times New Roman" panose="02020603050405020304" pitchFamily="18" charset="0"/>
                <a:ea typeface="TimesTen-Roman"/>
              </a:rPr>
              <a:t>economic resources that will be gained or lost if a particular location is selected</a:t>
            </a:r>
            <a:r>
              <a:rPr lang="en-GB" sz="1600" dirty="0">
                <a:latin typeface="Times New Roman" panose="02020603050405020304" pitchFamily="18" charset="0"/>
                <a:ea typeface="TimesTen-Roman"/>
              </a:rPr>
              <a:t>. This information is also used to aid the policy maker in determining the </a:t>
            </a:r>
            <a:r>
              <a:rPr lang="en-GB" sz="1600" b="1" i="1" dirty="0">
                <a:latin typeface="Times New Roman" panose="02020603050405020304" pitchFamily="18" charset="0"/>
                <a:ea typeface="TimesTen-Roman"/>
              </a:rPr>
              <a:t>type of highway to be built and whether it is economically viable</a:t>
            </a:r>
            <a:r>
              <a:rPr lang="en-GB" sz="1600" dirty="0">
                <a:latin typeface="Times New Roman" panose="02020603050405020304" pitchFamily="18" charset="0"/>
                <a:ea typeface="TimesTen-Roman"/>
              </a:rPr>
              <a:t>. </a:t>
            </a:r>
            <a:endParaRPr lang="en-GB" sz="1600" dirty="0">
              <a:latin typeface="Times New Roman" panose="02020603050405020304" pitchFamily="18" charset="0"/>
              <a:ea typeface="Times New Roman" panose="02020603050405020304" pitchFamily="18" charset="0"/>
            </a:endParaRPr>
          </a:p>
          <a:p>
            <a:pPr algn="just">
              <a:spcAft>
                <a:spcPts val="0"/>
              </a:spcAft>
            </a:pPr>
            <a:r>
              <a:rPr lang="en-GB" sz="1600" dirty="0">
                <a:latin typeface="Times New Roman" panose="02020603050405020304" pitchFamily="18" charset="0"/>
                <a:ea typeface="TimesTen-Roman"/>
              </a:rPr>
              <a:t> </a:t>
            </a:r>
            <a:endParaRPr lang="en-GB" sz="1600" dirty="0">
              <a:latin typeface="Times New Roman" panose="02020603050405020304" pitchFamily="18" charset="0"/>
              <a:ea typeface="Times New Roman" panose="02020603050405020304" pitchFamily="18" charset="0"/>
            </a:endParaRPr>
          </a:p>
          <a:p>
            <a:pPr algn="just">
              <a:spcAft>
                <a:spcPts val="0"/>
              </a:spcAft>
            </a:pPr>
            <a:r>
              <a:rPr lang="en-GB" sz="1600" b="1" dirty="0">
                <a:latin typeface="Times New Roman" panose="02020603050405020304" pitchFamily="18" charset="0"/>
                <a:ea typeface="TimesTen-Roman"/>
              </a:rPr>
              <a:t>Environmental Evaluation</a:t>
            </a:r>
            <a:endParaRPr lang="en-GB" sz="1600" b="1" dirty="0">
              <a:latin typeface="Times New Roman" panose="02020603050405020304" pitchFamily="18" charset="0"/>
              <a:ea typeface="Times New Roman" panose="02020603050405020304" pitchFamily="18" charset="0"/>
            </a:endParaRPr>
          </a:p>
          <a:p>
            <a:pPr algn="just">
              <a:spcAft>
                <a:spcPts val="0"/>
              </a:spcAft>
            </a:pPr>
            <a:r>
              <a:rPr lang="en-GB" dirty="0">
                <a:latin typeface="Times New Roman" panose="02020603050405020304" pitchFamily="18" charset="0"/>
                <a:ea typeface="TimesTen-Roman"/>
              </a:rPr>
              <a:t> </a:t>
            </a:r>
            <a:endParaRPr lang="en-GB" dirty="0">
              <a:latin typeface="Times New Roman" panose="02020603050405020304" pitchFamily="18" charset="0"/>
              <a:ea typeface="Times New Roman" panose="02020603050405020304" pitchFamily="18" charset="0"/>
            </a:endParaRPr>
          </a:p>
          <a:p>
            <a:pPr marL="285750" indent="-285750" algn="just">
              <a:spcAft>
                <a:spcPts val="0"/>
              </a:spcAft>
              <a:buFont typeface="Arial" panose="020B0604020202020204" pitchFamily="34" charset="0"/>
              <a:buChar char="•"/>
            </a:pPr>
            <a:r>
              <a:rPr lang="en-GB" sz="1600" dirty="0">
                <a:latin typeface="Times New Roman" panose="02020603050405020304" pitchFamily="18" charset="0"/>
                <a:ea typeface="TimesTen-Roman"/>
              </a:rPr>
              <a:t>Highway is an integral part of the local environment, therefore, highway constructions at any location will have a significant impact on its surroundings.</a:t>
            </a:r>
          </a:p>
          <a:p>
            <a:pPr algn="just">
              <a:spcAft>
                <a:spcPts val="0"/>
              </a:spcAft>
            </a:pPr>
            <a:r>
              <a:rPr lang="en-GB" sz="1600" dirty="0">
                <a:latin typeface="Times New Roman" panose="02020603050405020304" pitchFamily="18" charset="0"/>
                <a:ea typeface="TimesTen-Roman"/>
              </a:rPr>
              <a:t> </a:t>
            </a:r>
          </a:p>
          <a:p>
            <a:pPr marL="285750" indent="-285750" algn="just">
              <a:spcAft>
                <a:spcPts val="0"/>
              </a:spcAft>
              <a:buFont typeface="Arial" panose="020B0604020202020204" pitchFamily="34" charset="0"/>
              <a:buChar char="•"/>
            </a:pPr>
            <a:r>
              <a:rPr lang="en-GB" sz="1600" dirty="0">
                <a:latin typeface="Times New Roman" panose="02020603050405020304" pitchFamily="18" charset="0"/>
                <a:ea typeface="TimesTen-Roman"/>
              </a:rPr>
              <a:t>The environment in which the highway is built comprises interrelated variables: </a:t>
            </a:r>
            <a:r>
              <a:rPr lang="en-GB" sz="1600" b="1" i="1" dirty="0">
                <a:latin typeface="Times New Roman" panose="02020603050405020304" pitchFamily="18" charset="0"/>
                <a:ea typeface="TimesTen-Roman"/>
              </a:rPr>
              <a:t>plant, animal, and human communities and encompasses social, physical, natural, and man-made variables. </a:t>
            </a:r>
          </a:p>
          <a:p>
            <a:pPr marL="285750" indent="-285750" algn="just">
              <a:spcAft>
                <a:spcPts val="0"/>
              </a:spcAft>
              <a:buFont typeface="Arial" panose="020B0604020202020204" pitchFamily="34" charset="0"/>
              <a:buChar char="•"/>
            </a:pPr>
            <a:endParaRPr lang="en-GB" sz="1600" b="1" i="1" dirty="0">
              <a:latin typeface="Times New Roman" panose="02020603050405020304" pitchFamily="18" charset="0"/>
              <a:ea typeface="TimesTen-Roman"/>
            </a:endParaRPr>
          </a:p>
          <a:p>
            <a:pPr marL="285750" indent="-285750" algn="just">
              <a:spcAft>
                <a:spcPts val="0"/>
              </a:spcAft>
              <a:buFont typeface="Arial" panose="020B0604020202020204" pitchFamily="34" charset="0"/>
              <a:buChar char="•"/>
            </a:pPr>
            <a:r>
              <a:rPr lang="en-GB" sz="1600" dirty="0">
                <a:latin typeface="Times New Roman" panose="02020603050405020304" pitchFamily="18" charset="0"/>
                <a:ea typeface="TimesTen-Roman"/>
              </a:rPr>
              <a:t>These variables are in a manner that maintains equilibrium and sustains the lifestyle of the different communities.</a:t>
            </a:r>
            <a:endParaRPr lang="en-GB" sz="1600" dirty="0">
              <a:latin typeface="Times New Roman" panose="02020603050405020304" pitchFamily="18" charset="0"/>
              <a:ea typeface="Times New Roman" panose="02020603050405020304" pitchFamily="18" charset="0"/>
            </a:endParaRPr>
          </a:p>
          <a:p>
            <a:pPr algn="just">
              <a:spcAft>
                <a:spcPts val="0"/>
              </a:spcAft>
            </a:pPr>
            <a:r>
              <a:rPr lang="en-GB" sz="1600" dirty="0">
                <a:latin typeface="Times New Roman" panose="02020603050405020304" pitchFamily="18" charset="0"/>
                <a:ea typeface="TimesTen-Roman"/>
              </a:rPr>
              <a:t> </a:t>
            </a:r>
            <a:endParaRPr lang="en-GB" sz="1600" dirty="0">
              <a:latin typeface="Times New Roman" panose="02020603050405020304" pitchFamily="18" charset="0"/>
              <a:ea typeface="Times New Roman" panose="02020603050405020304" pitchFamily="18" charset="0"/>
            </a:endParaRPr>
          </a:p>
          <a:p>
            <a:pPr marL="285750" indent="-285750" algn="just">
              <a:spcAft>
                <a:spcPts val="0"/>
              </a:spcAft>
              <a:buFont typeface="Arial" panose="020B0604020202020204" pitchFamily="34" charset="0"/>
              <a:buChar char="•"/>
            </a:pPr>
            <a:r>
              <a:rPr lang="en-GB" sz="1600" dirty="0">
                <a:latin typeface="Times New Roman" panose="02020603050405020304" pitchFamily="18" charset="0"/>
                <a:ea typeface="TimesTen-Roman"/>
              </a:rPr>
              <a:t>The construction of a highway may offset the equilibrium and result in significant adverse effects on the environment. This may lead to a reduction of the quality of life of the animals and/or human communities. Hence the need for environmental impact of any alignment selected be fully evaluated.</a:t>
            </a:r>
            <a:endParaRPr lang="en-GB" sz="1600" dirty="0">
              <a:latin typeface="Times New Roman" panose="02020603050405020304" pitchFamily="18" charset="0"/>
              <a:ea typeface="Times New Roman" panose="02020603050405020304" pitchFamily="18" charset="0"/>
            </a:endParaRPr>
          </a:p>
          <a:p>
            <a:pPr algn="just">
              <a:spcAft>
                <a:spcPts val="0"/>
              </a:spcAft>
            </a:pPr>
            <a:r>
              <a:rPr lang="en-GB" sz="1600" dirty="0">
                <a:latin typeface="Times New Roman" panose="02020603050405020304" pitchFamily="18" charset="0"/>
                <a:ea typeface="TimesTen-Roman"/>
              </a:rPr>
              <a:t> </a:t>
            </a:r>
            <a:endParaRPr lang="en-GB" sz="1600" dirty="0">
              <a:latin typeface="Times New Roman" panose="02020603050405020304" pitchFamily="18" charset="0"/>
              <a:ea typeface="Times New Roman" panose="02020603050405020304" pitchFamily="18" charset="0"/>
            </a:endParaRPr>
          </a:p>
          <a:p>
            <a:pPr marL="285750" indent="-285750" algn="just">
              <a:spcAft>
                <a:spcPts val="0"/>
              </a:spcAft>
              <a:buFont typeface="Arial" panose="020B0604020202020204" pitchFamily="34" charset="0"/>
              <a:buChar char="•"/>
            </a:pPr>
            <a:r>
              <a:rPr lang="en-GB" sz="1600" dirty="0">
                <a:latin typeface="Times New Roman" panose="02020603050405020304" pitchFamily="18" charset="0"/>
                <a:ea typeface="TimesTen-Roman"/>
              </a:rPr>
              <a:t>Federal government legislation has been enacted that sets forth the requirements of the environmental evaluation required for different types of projects. </a:t>
            </a:r>
            <a:endParaRPr lang="en-GB" sz="16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74748121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520" y="692696"/>
            <a:ext cx="8784976" cy="6001643"/>
          </a:xfrm>
          <a:prstGeom prst="rect">
            <a:avLst/>
          </a:prstGeom>
        </p:spPr>
        <p:txBody>
          <a:bodyPr wrap="square">
            <a:spAutoFit/>
          </a:bodyPr>
          <a:lstStyle/>
          <a:p>
            <a:pPr algn="just">
              <a:spcAft>
                <a:spcPts val="0"/>
              </a:spcAft>
            </a:pPr>
            <a:r>
              <a:rPr lang="en-GB" sz="1600" dirty="0">
                <a:latin typeface="Times New Roman" panose="02020603050405020304" pitchFamily="18" charset="0"/>
                <a:ea typeface="TimesTen-Roman"/>
              </a:rPr>
              <a:t>The environmental evaluation should include:</a:t>
            </a:r>
            <a:endParaRPr lang="en-GB" sz="1600" dirty="0">
              <a:latin typeface="Times New Roman" panose="02020603050405020304" pitchFamily="18" charset="0"/>
              <a:ea typeface="Times New Roman" panose="02020603050405020304" pitchFamily="18" charset="0"/>
            </a:endParaRPr>
          </a:p>
          <a:p>
            <a:pPr algn="just">
              <a:spcAft>
                <a:spcPts val="0"/>
              </a:spcAft>
            </a:pPr>
            <a:r>
              <a:rPr lang="en-GB" sz="1600" dirty="0">
                <a:latin typeface="Times New Roman" panose="02020603050405020304" pitchFamily="18" charset="0"/>
                <a:ea typeface="TimesTen-Roman"/>
              </a:rPr>
              <a:t> </a:t>
            </a:r>
            <a:endParaRPr lang="en-GB" sz="1600" dirty="0">
              <a:latin typeface="Times New Roman" panose="02020603050405020304" pitchFamily="18" charset="0"/>
              <a:ea typeface="Times New Roman" panose="02020603050405020304" pitchFamily="18" charset="0"/>
            </a:endParaRPr>
          </a:p>
          <a:p>
            <a:pPr marL="714375" lvl="0" algn="just">
              <a:spcAft>
                <a:spcPts val="0"/>
              </a:spcAft>
              <a:buFont typeface="Wingdings" panose="05000000000000000000" pitchFamily="2" charset="2"/>
              <a:buChar char=""/>
            </a:pPr>
            <a:r>
              <a:rPr lang="en-GB" sz="1600" dirty="0">
                <a:latin typeface="Times New Roman" panose="02020603050405020304" pitchFamily="18" charset="0"/>
                <a:ea typeface="TimesTen-Roman"/>
              </a:rPr>
              <a:t>A detailed description of each route alternatives</a:t>
            </a:r>
            <a:endParaRPr lang="en-GB" sz="1600" dirty="0">
              <a:latin typeface="Times New Roman" panose="02020603050405020304" pitchFamily="18" charset="0"/>
              <a:ea typeface="Times New Roman" panose="02020603050405020304" pitchFamily="18" charset="0"/>
            </a:endParaRPr>
          </a:p>
          <a:p>
            <a:pPr marL="714375" lvl="0" algn="just">
              <a:spcAft>
                <a:spcPts val="0"/>
              </a:spcAft>
              <a:buFont typeface="Wingdings" panose="05000000000000000000" pitchFamily="2" charset="2"/>
              <a:buChar char=""/>
            </a:pPr>
            <a:r>
              <a:rPr lang="en-GB" sz="1600" dirty="0">
                <a:latin typeface="Times New Roman" panose="02020603050405020304" pitchFamily="18" charset="0"/>
                <a:ea typeface="TimesTen-Roman"/>
              </a:rPr>
              <a:t>The probable environmental impact, including the assessment of positive and negative effects on the environment</a:t>
            </a:r>
            <a:endParaRPr lang="en-GB" sz="1600" dirty="0">
              <a:latin typeface="Times New Roman" panose="02020603050405020304" pitchFamily="18" charset="0"/>
              <a:ea typeface="Times New Roman" panose="02020603050405020304" pitchFamily="18" charset="0"/>
            </a:endParaRPr>
          </a:p>
          <a:p>
            <a:pPr marL="714375" lvl="0" algn="just">
              <a:spcAft>
                <a:spcPts val="0"/>
              </a:spcAft>
              <a:buFont typeface="Wingdings" panose="05000000000000000000" pitchFamily="2" charset="2"/>
              <a:buChar char=""/>
            </a:pPr>
            <a:r>
              <a:rPr lang="en-GB" sz="1600" dirty="0">
                <a:latin typeface="Times New Roman" panose="02020603050405020304" pitchFamily="18" charset="0"/>
                <a:ea typeface="TimesTen-Roman"/>
              </a:rPr>
              <a:t>An analysis of short-term impact as differentiated from long-term impact</a:t>
            </a:r>
            <a:endParaRPr lang="en-GB" sz="1600" dirty="0">
              <a:latin typeface="Times New Roman" panose="02020603050405020304" pitchFamily="18" charset="0"/>
              <a:ea typeface="Times New Roman" panose="02020603050405020304" pitchFamily="18" charset="0"/>
            </a:endParaRPr>
          </a:p>
          <a:p>
            <a:pPr marL="714375" lvl="0" algn="just">
              <a:spcAft>
                <a:spcPts val="0"/>
              </a:spcAft>
              <a:buFont typeface="Wingdings" panose="05000000000000000000" pitchFamily="2" charset="2"/>
              <a:buChar char=""/>
            </a:pPr>
            <a:r>
              <a:rPr lang="en-GB" sz="1600" dirty="0">
                <a:latin typeface="Times New Roman" panose="02020603050405020304" pitchFamily="18" charset="0"/>
                <a:ea typeface="TimesTen-Roman"/>
              </a:rPr>
              <a:t>Any secondary effects, which may be in the form of changes in the patterns of social and economic activities</a:t>
            </a:r>
            <a:endParaRPr lang="en-GB" sz="1600" dirty="0">
              <a:latin typeface="Times New Roman" panose="02020603050405020304" pitchFamily="18" charset="0"/>
              <a:ea typeface="Times New Roman" panose="02020603050405020304" pitchFamily="18" charset="0"/>
            </a:endParaRPr>
          </a:p>
          <a:p>
            <a:pPr marL="714375" lvl="0" algn="just">
              <a:spcAft>
                <a:spcPts val="0"/>
              </a:spcAft>
              <a:buFont typeface="Wingdings" panose="05000000000000000000" pitchFamily="2" charset="2"/>
              <a:buChar char=""/>
            </a:pPr>
            <a:r>
              <a:rPr lang="en-GB" sz="1600" dirty="0">
                <a:latin typeface="Times New Roman" panose="02020603050405020304" pitchFamily="18" charset="0"/>
                <a:ea typeface="TimesTen-Roman"/>
              </a:rPr>
              <a:t>Probable adverse environmental effects that cannot be avoided if the project is constructed</a:t>
            </a:r>
            <a:endParaRPr lang="en-GB" sz="1600" dirty="0">
              <a:latin typeface="Times New Roman" panose="02020603050405020304" pitchFamily="18" charset="0"/>
              <a:ea typeface="Times New Roman" panose="02020603050405020304" pitchFamily="18" charset="0"/>
            </a:endParaRPr>
          </a:p>
          <a:p>
            <a:pPr marL="714375" lvl="0" algn="just">
              <a:spcAft>
                <a:spcPts val="0"/>
              </a:spcAft>
              <a:buFont typeface="Wingdings" panose="05000000000000000000" pitchFamily="2" charset="2"/>
              <a:buChar char=""/>
            </a:pPr>
            <a:r>
              <a:rPr lang="en-GB" sz="1600" dirty="0">
                <a:latin typeface="Times New Roman" panose="02020603050405020304" pitchFamily="18" charset="0"/>
                <a:ea typeface="TimesTen-Roman"/>
              </a:rPr>
              <a:t>Any irreversible and irretrievable resources that have been committed</a:t>
            </a:r>
            <a:endParaRPr lang="en-GB" sz="1600" dirty="0">
              <a:latin typeface="Times New Roman" panose="02020603050405020304" pitchFamily="18" charset="0"/>
              <a:ea typeface="Times New Roman" panose="02020603050405020304" pitchFamily="18" charset="0"/>
            </a:endParaRPr>
          </a:p>
          <a:p>
            <a:pPr marL="623888" algn="just">
              <a:spcAft>
                <a:spcPts val="0"/>
              </a:spcAft>
            </a:pPr>
            <a:r>
              <a:rPr lang="en-GB" sz="1600" dirty="0">
                <a:latin typeface="Times New Roman" panose="02020603050405020304" pitchFamily="18" charset="0"/>
                <a:ea typeface="TimesTen-Roman"/>
              </a:rPr>
              <a:t> </a:t>
            </a:r>
            <a:endParaRPr lang="en-GB" sz="1600" dirty="0">
              <a:latin typeface="Times New Roman" panose="02020603050405020304" pitchFamily="18" charset="0"/>
              <a:ea typeface="Times New Roman" panose="02020603050405020304" pitchFamily="18" charset="0"/>
            </a:endParaRPr>
          </a:p>
          <a:p>
            <a:pPr marL="285750" indent="-285750" algn="just">
              <a:spcAft>
                <a:spcPts val="0"/>
              </a:spcAft>
              <a:buFont typeface="Arial" panose="020B0604020202020204" pitchFamily="34" charset="0"/>
              <a:buChar char="•"/>
            </a:pPr>
            <a:r>
              <a:rPr lang="en-GB" sz="1600" dirty="0">
                <a:latin typeface="Times New Roman" panose="02020603050405020304" pitchFamily="18" charset="0"/>
                <a:ea typeface="TimesTen-Roman"/>
              </a:rPr>
              <a:t>In cases where an environmental impact study is required, it is conducted at this stage to determine the environmental impact of each alternative route. Such a study will determine the negative and/or positive effects the highway facility will have on the environment. </a:t>
            </a:r>
            <a:endParaRPr lang="en-GB" sz="1600" dirty="0">
              <a:latin typeface="Times New Roman" panose="02020603050405020304" pitchFamily="18" charset="0"/>
              <a:ea typeface="Times New Roman" panose="02020603050405020304" pitchFamily="18" charset="0"/>
            </a:endParaRPr>
          </a:p>
          <a:p>
            <a:pPr algn="just">
              <a:spcAft>
                <a:spcPts val="0"/>
              </a:spcAft>
            </a:pPr>
            <a:r>
              <a:rPr lang="en-GB" sz="1600" dirty="0">
                <a:latin typeface="Times New Roman" panose="02020603050405020304" pitchFamily="18" charset="0"/>
                <a:ea typeface="TimesTen-Roman"/>
              </a:rPr>
              <a:t> </a:t>
            </a:r>
            <a:endParaRPr lang="en-GB" sz="1600" dirty="0">
              <a:latin typeface="Times New Roman" panose="02020603050405020304" pitchFamily="18" charset="0"/>
              <a:ea typeface="Times New Roman" panose="02020603050405020304" pitchFamily="18" charset="0"/>
            </a:endParaRPr>
          </a:p>
          <a:p>
            <a:pPr marL="285750" indent="-285750" algn="just">
              <a:spcAft>
                <a:spcPts val="0"/>
              </a:spcAft>
              <a:buFont typeface="Arial" panose="020B0604020202020204" pitchFamily="34" charset="0"/>
              <a:buChar char="•"/>
            </a:pPr>
            <a:r>
              <a:rPr lang="en-GB" sz="1600" dirty="0">
                <a:latin typeface="Times New Roman" panose="02020603050405020304" pitchFamily="18" charset="0"/>
                <a:ea typeface="TimesTen-Roman"/>
              </a:rPr>
              <a:t>For example, the construction of a freeway at grade through an urban area may result in an unacceptable noise level for the residents of the area (negative impact), or the highway facility may be located so that it provides better access to jobs and recreation centres (positive impact). </a:t>
            </a:r>
            <a:endParaRPr lang="en-GB" sz="1600" dirty="0">
              <a:latin typeface="Times New Roman" panose="02020603050405020304" pitchFamily="18" charset="0"/>
              <a:ea typeface="Times New Roman" panose="02020603050405020304" pitchFamily="18" charset="0"/>
            </a:endParaRPr>
          </a:p>
          <a:p>
            <a:pPr algn="just">
              <a:spcAft>
                <a:spcPts val="0"/>
              </a:spcAft>
            </a:pPr>
            <a:r>
              <a:rPr lang="en-GB" sz="1600" dirty="0">
                <a:latin typeface="Times New Roman" panose="02020603050405020304" pitchFamily="18" charset="0"/>
                <a:ea typeface="TimesTen-Roman"/>
              </a:rPr>
              <a:t> </a:t>
            </a:r>
            <a:endParaRPr lang="en-GB" sz="1600" dirty="0">
              <a:latin typeface="Times New Roman" panose="02020603050405020304" pitchFamily="18" charset="0"/>
              <a:ea typeface="Times New Roman" panose="02020603050405020304" pitchFamily="18" charset="0"/>
            </a:endParaRPr>
          </a:p>
          <a:p>
            <a:pPr marL="285750" indent="-285750" algn="just">
              <a:spcAft>
                <a:spcPts val="0"/>
              </a:spcAft>
              <a:buFont typeface="Arial" panose="020B0604020202020204" pitchFamily="34" charset="0"/>
              <a:buChar char="•"/>
            </a:pPr>
            <a:r>
              <a:rPr lang="en-GB" sz="1600" dirty="0">
                <a:latin typeface="Times New Roman" panose="02020603050405020304" pitchFamily="18" charset="0"/>
                <a:ea typeface="TimesTen-Roman"/>
              </a:rPr>
              <a:t>Public hearings are also held at this stage to provide an opportunity for constituents to give their views on the positive and negative impacts of the proposed alternatives. </a:t>
            </a:r>
          </a:p>
          <a:p>
            <a:pPr marL="285750" indent="-285750" algn="just">
              <a:spcAft>
                <a:spcPts val="0"/>
              </a:spcAft>
              <a:buFont typeface="Arial" panose="020B0604020202020204" pitchFamily="34" charset="0"/>
              <a:buChar char="•"/>
            </a:pPr>
            <a:endParaRPr lang="en-GB" sz="1600" dirty="0">
              <a:latin typeface="Times New Roman" panose="02020603050405020304" pitchFamily="18" charset="0"/>
              <a:ea typeface="TimesTen-Roman"/>
            </a:endParaRPr>
          </a:p>
          <a:p>
            <a:pPr marL="285750" indent="-285750" algn="just">
              <a:spcAft>
                <a:spcPts val="0"/>
              </a:spcAft>
              <a:buFont typeface="Arial" panose="020B0604020202020204" pitchFamily="34" charset="0"/>
              <a:buChar char="•"/>
            </a:pPr>
            <a:r>
              <a:rPr lang="en-GB" sz="1600" dirty="0">
                <a:latin typeface="Times New Roman" panose="02020603050405020304" pitchFamily="18" charset="0"/>
                <a:ea typeface="TimesTen-Roman"/>
              </a:rPr>
              <a:t>The best alternative, based on all the factors considered, is then selected as the preliminary alignment of the highway.</a:t>
            </a:r>
            <a:endParaRPr lang="en-GB" sz="16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91451133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3528" y="692696"/>
            <a:ext cx="8424936" cy="4555093"/>
          </a:xfrm>
          <a:prstGeom prst="rect">
            <a:avLst/>
          </a:prstGeom>
        </p:spPr>
        <p:txBody>
          <a:bodyPr wrap="square">
            <a:spAutoFit/>
          </a:bodyPr>
          <a:lstStyle/>
          <a:p>
            <a:pPr algn="just">
              <a:spcAft>
                <a:spcPts val="0"/>
              </a:spcAft>
            </a:pPr>
            <a:r>
              <a:rPr lang="en-GB" sz="1600" b="1" dirty="0">
                <a:latin typeface="Times New Roman" panose="02020603050405020304" pitchFamily="18" charset="0"/>
                <a:ea typeface="TimesTen-Roman"/>
              </a:rPr>
              <a:t>Final Location Survey</a:t>
            </a:r>
            <a:endParaRPr lang="en-GB" sz="1600" b="1" dirty="0">
              <a:latin typeface="Times New Roman" panose="02020603050405020304" pitchFamily="18" charset="0"/>
              <a:ea typeface="Times New Roman" panose="02020603050405020304" pitchFamily="18" charset="0"/>
            </a:endParaRPr>
          </a:p>
          <a:p>
            <a:pPr algn="just">
              <a:spcAft>
                <a:spcPts val="0"/>
              </a:spcAft>
            </a:pPr>
            <a:r>
              <a:rPr lang="en-GB" dirty="0">
                <a:latin typeface="Times New Roman" panose="02020603050405020304" pitchFamily="18" charset="0"/>
                <a:ea typeface="TimesTen-Roman"/>
              </a:rPr>
              <a:t> </a:t>
            </a:r>
            <a:endParaRPr lang="en-GB" dirty="0">
              <a:latin typeface="Times New Roman" panose="02020603050405020304" pitchFamily="18" charset="0"/>
              <a:ea typeface="Times New Roman" panose="02020603050405020304" pitchFamily="18" charset="0"/>
            </a:endParaRPr>
          </a:p>
          <a:p>
            <a:pPr marL="171450" indent="-171450" algn="just">
              <a:buFont typeface="Arial" panose="020B0604020202020204" pitchFamily="34" charset="0"/>
              <a:buChar char="•"/>
            </a:pPr>
            <a:r>
              <a:rPr lang="en-GB" sz="1600" dirty="0">
                <a:latin typeface="Times New Roman" panose="02020603050405020304" pitchFamily="18" charset="0"/>
                <a:ea typeface="TimesTen-Roman"/>
              </a:rPr>
              <a:t>The final location survey is a detailed layout of the selected route. </a:t>
            </a:r>
          </a:p>
          <a:p>
            <a:pPr marL="171450" indent="-171450" algn="just">
              <a:buFont typeface="Arial" panose="020B0604020202020204" pitchFamily="34" charset="0"/>
              <a:buChar char="•"/>
            </a:pPr>
            <a:endParaRPr lang="en-GB" sz="1600" dirty="0">
              <a:latin typeface="Times New Roman" panose="02020603050405020304" pitchFamily="18" charset="0"/>
              <a:cs typeface="Times New Roman" panose="02020603050405020304" pitchFamily="18" charset="0"/>
            </a:endParaRPr>
          </a:p>
          <a:p>
            <a:pPr marL="171450" indent="-171450" algn="just">
              <a:buFont typeface="Arial" panose="020B0604020202020204" pitchFamily="34" charset="0"/>
              <a:buChar char="•"/>
            </a:pPr>
            <a:r>
              <a:rPr lang="en-GB" sz="1600" dirty="0">
                <a:latin typeface="Times New Roman" panose="02020603050405020304" pitchFamily="18" charset="0"/>
                <a:cs typeface="Times New Roman" panose="02020603050405020304" pitchFamily="18" charset="0"/>
              </a:rPr>
              <a:t>It involves fixing the final, permanent, centreline of the road, whilst at the same time gathering the additional physical data needed to prepare the construction plans.</a:t>
            </a:r>
            <a:endParaRPr lang="en-GB" sz="1600" dirty="0">
              <a:latin typeface="Times New Roman" panose="02020603050405020304" pitchFamily="18" charset="0"/>
              <a:ea typeface="TimesTen-Roman"/>
              <a:cs typeface="Times New Roman" panose="02020603050405020304" pitchFamily="18" charset="0"/>
            </a:endParaRPr>
          </a:p>
          <a:p>
            <a:pPr algn="just">
              <a:spcAft>
                <a:spcPts val="0"/>
              </a:spcAft>
            </a:pPr>
            <a:endParaRPr lang="en-GB" sz="1600" dirty="0">
              <a:latin typeface="Times New Roman" panose="02020603050405020304" pitchFamily="18" charset="0"/>
              <a:ea typeface="TimesTen-Roman"/>
            </a:endParaRPr>
          </a:p>
          <a:p>
            <a:pPr marL="268288" indent="-268288" algn="just">
              <a:spcAft>
                <a:spcPts val="0"/>
              </a:spcAft>
              <a:buFont typeface="Arial" panose="020B0604020202020204" pitchFamily="34" charset="0"/>
              <a:buChar char="•"/>
            </a:pPr>
            <a:r>
              <a:rPr lang="en-GB" sz="1600" dirty="0">
                <a:latin typeface="Times New Roman" panose="02020603050405020304" pitchFamily="18" charset="0"/>
                <a:ea typeface="TimesTen-Roman"/>
              </a:rPr>
              <a:t>The horizontal and vertical alignments are determined, and the positions of structures and drainage channels are located. </a:t>
            </a:r>
          </a:p>
          <a:p>
            <a:pPr algn="just">
              <a:spcAft>
                <a:spcPts val="0"/>
              </a:spcAft>
            </a:pPr>
            <a:endParaRPr lang="en-GB" sz="1600" dirty="0">
              <a:latin typeface="Times New Roman" panose="02020603050405020304" pitchFamily="18" charset="0"/>
              <a:ea typeface="TimesTen-Roman"/>
            </a:endParaRPr>
          </a:p>
          <a:p>
            <a:pPr marL="285750" indent="-285750" algn="just">
              <a:spcAft>
                <a:spcPts val="0"/>
              </a:spcAft>
              <a:buFont typeface="Arial" panose="020B0604020202020204" pitchFamily="34" charset="0"/>
              <a:buChar char="•"/>
            </a:pPr>
            <a:r>
              <a:rPr lang="en-GB" sz="1600" dirty="0">
                <a:latin typeface="Times New Roman" panose="02020603050405020304" pitchFamily="18" charset="0"/>
                <a:cs typeface="Times New Roman" panose="02020603050405020304" pitchFamily="18" charset="0"/>
              </a:rPr>
              <a:t>All ditches and streams within the area of construction should be carefully located with respect to the pegged centreline, and their profile elevations taken upstream and downstream</a:t>
            </a:r>
          </a:p>
          <a:p>
            <a:pPr algn="just"/>
            <a:endParaRPr lang="en-GB" sz="1600" dirty="0">
              <a:latin typeface="Times New Roman" panose="02020603050405020304" pitchFamily="18" charset="0"/>
              <a:cs typeface="Times New Roman" panose="02020603050405020304" pitchFamily="18" charset="0"/>
            </a:endParaRPr>
          </a:p>
          <a:p>
            <a:pPr marL="285750" indent="-285750" algn="just">
              <a:buFont typeface="Arial" panose="020B0604020202020204" pitchFamily="34" charset="0"/>
              <a:buChar char="•"/>
            </a:pPr>
            <a:r>
              <a:rPr lang="en-GB" sz="1600" dirty="0">
                <a:latin typeface="Times New Roman" panose="02020603050405020304" pitchFamily="18" charset="0"/>
                <a:cs typeface="Times New Roman" panose="02020603050405020304" pitchFamily="18" charset="0"/>
              </a:rPr>
              <a:t>Detailed information should also be obtained on all existing bridges or culverts, including the type, size, number of openings or spans, elevations of culvert flow lines and stream-beds under bridges and, where appropriate, high water elevations.</a:t>
            </a:r>
          </a:p>
          <a:p>
            <a:pPr algn="just">
              <a:spcAft>
                <a:spcPts val="0"/>
              </a:spcAft>
            </a:pPr>
            <a:r>
              <a:rPr lang="en-GB" sz="1600" dirty="0">
                <a:latin typeface="Times New Roman" panose="02020603050405020304" pitchFamily="18" charset="0"/>
                <a:ea typeface="TimesTen-Roman"/>
              </a:rPr>
              <a:t> </a:t>
            </a:r>
            <a:endParaRPr lang="en-GB" sz="1600" dirty="0">
              <a:latin typeface="Times New Roman" panose="02020603050405020304" pitchFamily="18" charset="0"/>
              <a:ea typeface="Times New Roman" panose="02020603050405020304" pitchFamily="18" charset="0"/>
            </a:endParaRPr>
          </a:p>
          <a:p>
            <a:pPr marL="285750" indent="-285750" algn="just">
              <a:spcAft>
                <a:spcPts val="0"/>
              </a:spcAft>
              <a:buFont typeface="Arial" panose="020B0604020202020204" pitchFamily="34" charset="0"/>
              <a:buChar char="•"/>
            </a:pPr>
            <a:r>
              <a:rPr lang="en-GB" sz="1600" dirty="0">
                <a:latin typeface="Times New Roman" panose="02020603050405020304" pitchFamily="18" charset="0"/>
                <a:ea typeface="TimesTen-Roman"/>
              </a:rPr>
              <a:t>The availability of computer-based techniques has significantly enhanced this process. </a:t>
            </a:r>
            <a:endParaRPr lang="en-GB" sz="1600" dirty="0">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88244759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a:xfrm>
            <a:off x="323528" y="620688"/>
            <a:ext cx="8568952" cy="6247864"/>
          </a:xfrm>
          <a:prstGeom prst="rect">
            <a:avLst/>
          </a:prstGeom>
        </p:spPr>
        <p:txBody>
          <a:bodyPr wrap="square">
            <a:spAutoFit/>
          </a:bodyPr>
          <a:lstStyle/>
          <a:p>
            <a:pPr algn="just">
              <a:spcAft>
                <a:spcPts val="0"/>
              </a:spcAft>
            </a:pPr>
            <a:r>
              <a:rPr lang="en-GB" sz="1600" b="1" dirty="0">
                <a:latin typeface="Times New Roman" panose="02020603050405020304" pitchFamily="18" charset="0"/>
                <a:ea typeface="TimesTen-Roman"/>
              </a:rPr>
              <a:t>Location of Highways in Urban Areas</a:t>
            </a:r>
            <a:endParaRPr lang="en-GB" sz="1600" b="1" dirty="0">
              <a:latin typeface="Times New Roman" panose="02020603050405020304" pitchFamily="18" charset="0"/>
              <a:ea typeface="Times New Roman" panose="02020603050405020304" pitchFamily="18" charset="0"/>
            </a:endParaRPr>
          </a:p>
          <a:p>
            <a:pPr algn="just">
              <a:spcAft>
                <a:spcPts val="0"/>
              </a:spcAft>
            </a:pPr>
            <a:endParaRPr lang="en-GB" sz="1600" dirty="0">
              <a:latin typeface="Times New Roman" panose="02020603050405020304" pitchFamily="18" charset="0"/>
              <a:ea typeface="TimesTen-Roman"/>
            </a:endParaRPr>
          </a:p>
          <a:p>
            <a:pPr marL="285750" indent="-285750" algn="just">
              <a:spcAft>
                <a:spcPts val="0"/>
              </a:spcAft>
              <a:buFont typeface="Arial" panose="020B0604020202020204" pitchFamily="34" charset="0"/>
              <a:buChar char="•"/>
            </a:pPr>
            <a:r>
              <a:rPr lang="en-GB" sz="1600" dirty="0">
                <a:latin typeface="Times New Roman" panose="02020603050405020304" pitchFamily="18" charset="0"/>
                <a:ea typeface="TimesTen-Roman"/>
              </a:rPr>
              <a:t>Urban areas usually present complex conditions that must be considered in the highway location process. In addition to factors discussed under office study and reconnaissance survey, other factors that significantly influence the location of highways in urban areas include:</a:t>
            </a:r>
            <a:endParaRPr lang="en-GB" sz="1600" dirty="0">
              <a:latin typeface="Times New Roman" panose="02020603050405020304" pitchFamily="18" charset="0"/>
              <a:ea typeface="Times New Roman" panose="02020603050405020304" pitchFamily="18" charset="0"/>
            </a:endParaRPr>
          </a:p>
          <a:p>
            <a:pPr algn="just">
              <a:spcAft>
                <a:spcPts val="0"/>
              </a:spcAft>
            </a:pPr>
            <a:r>
              <a:rPr lang="en-GB" sz="1600" dirty="0">
                <a:latin typeface="Times New Roman" panose="02020603050405020304" pitchFamily="18" charset="0"/>
                <a:ea typeface="TimesTen-Roman"/>
              </a:rPr>
              <a:t> </a:t>
            </a:r>
            <a:endParaRPr lang="en-GB" sz="1600" dirty="0">
              <a:latin typeface="Times New Roman" panose="02020603050405020304" pitchFamily="18" charset="0"/>
              <a:ea typeface="Times New Roman" panose="02020603050405020304" pitchFamily="18" charset="0"/>
            </a:endParaRPr>
          </a:p>
          <a:p>
            <a:pPr marL="714375" lvl="0" indent="88900" algn="just">
              <a:spcAft>
                <a:spcPts val="0"/>
              </a:spcAft>
              <a:buFont typeface="Wingdings" panose="05000000000000000000" pitchFamily="2" charset="2"/>
              <a:buChar char=""/>
            </a:pPr>
            <a:r>
              <a:rPr lang="en-GB" sz="1600" dirty="0">
                <a:latin typeface="Times New Roman" panose="02020603050405020304" pitchFamily="18" charset="0"/>
                <a:ea typeface="TimesTen-Roman"/>
              </a:rPr>
              <a:t>Connection to local streets</a:t>
            </a:r>
            <a:endParaRPr lang="en-GB" sz="1600" dirty="0">
              <a:latin typeface="Times New Roman" panose="02020603050405020304" pitchFamily="18" charset="0"/>
              <a:ea typeface="Times New Roman" panose="02020603050405020304" pitchFamily="18" charset="0"/>
            </a:endParaRPr>
          </a:p>
          <a:p>
            <a:pPr marL="714375" lvl="0" indent="88900" algn="just">
              <a:spcAft>
                <a:spcPts val="0"/>
              </a:spcAft>
              <a:buFont typeface="Wingdings" panose="05000000000000000000" pitchFamily="2" charset="2"/>
              <a:buChar char=""/>
            </a:pPr>
            <a:r>
              <a:rPr lang="en-GB" sz="1600" dirty="0">
                <a:latin typeface="Times New Roman" panose="02020603050405020304" pitchFamily="18" charset="0"/>
                <a:ea typeface="TimesTen-Roman"/>
              </a:rPr>
              <a:t>Right-of-way acquisition</a:t>
            </a:r>
            <a:endParaRPr lang="en-GB" sz="1600" dirty="0">
              <a:latin typeface="Times New Roman" panose="02020603050405020304" pitchFamily="18" charset="0"/>
              <a:ea typeface="Times New Roman" panose="02020603050405020304" pitchFamily="18" charset="0"/>
            </a:endParaRPr>
          </a:p>
          <a:p>
            <a:pPr marL="714375" lvl="0" indent="88900" algn="just">
              <a:spcAft>
                <a:spcPts val="0"/>
              </a:spcAft>
              <a:buFont typeface="Wingdings" panose="05000000000000000000" pitchFamily="2" charset="2"/>
              <a:buChar char=""/>
            </a:pPr>
            <a:r>
              <a:rPr lang="en-GB" sz="1600" dirty="0">
                <a:latin typeface="Times New Roman" panose="02020603050405020304" pitchFamily="18" charset="0"/>
                <a:ea typeface="TimesTen-Roman"/>
              </a:rPr>
              <a:t>Coordination of the highway system with other transportation systems</a:t>
            </a:r>
            <a:endParaRPr lang="en-GB" sz="1600" dirty="0">
              <a:latin typeface="Times New Roman" panose="02020603050405020304" pitchFamily="18" charset="0"/>
              <a:ea typeface="Times New Roman" panose="02020603050405020304" pitchFamily="18" charset="0"/>
            </a:endParaRPr>
          </a:p>
          <a:p>
            <a:pPr marL="714375" lvl="0" indent="88900" algn="just">
              <a:spcAft>
                <a:spcPts val="0"/>
              </a:spcAft>
              <a:buFont typeface="Wingdings" panose="05000000000000000000" pitchFamily="2" charset="2"/>
              <a:buChar char=""/>
            </a:pPr>
            <a:r>
              <a:rPr lang="en-GB" sz="1600" dirty="0">
                <a:latin typeface="Times New Roman" panose="02020603050405020304" pitchFamily="18" charset="0"/>
                <a:ea typeface="TimesTen-Roman"/>
              </a:rPr>
              <a:t>Adequate provisions for pedestrians </a:t>
            </a:r>
            <a:endParaRPr lang="en-GB" sz="1600" dirty="0">
              <a:latin typeface="Times New Roman" panose="02020603050405020304" pitchFamily="18" charset="0"/>
              <a:ea typeface="Times New Roman" panose="02020603050405020304" pitchFamily="18" charset="0"/>
            </a:endParaRPr>
          </a:p>
          <a:p>
            <a:pPr marL="714375" lvl="0" indent="88900" algn="just">
              <a:spcAft>
                <a:spcPts val="0"/>
              </a:spcAft>
              <a:buFont typeface="Wingdings" panose="05000000000000000000" pitchFamily="2" charset="2"/>
              <a:buChar char=""/>
            </a:pPr>
            <a:r>
              <a:rPr lang="en-GB" sz="1600" dirty="0">
                <a:latin typeface="Times New Roman" panose="02020603050405020304" pitchFamily="18" charset="0"/>
                <a:ea typeface="TimesTen-Roman"/>
              </a:rPr>
              <a:t>Connection to Local Streets</a:t>
            </a:r>
            <a:endParaRPr lang="en-GB" sz="1600" dirty="0">
              <a:latin typeface="Times New Roman" panose="02020603050405020304" pitchFamily="18" charset="0"/>
              <a:ea typeface="Times New Roman" panose="02020603050405020304" pitchFamily="18" charset="0"/>
            </a:endParaRPr>
          </a:p>
          <a:p>
            <a:pPr algn="just">
              <a:spcAft>
                <a:spcPts val="0"/>
              </a:spcAft>
            </a:pPr>
            <a:r>
              <a:rPr lang="en-GB" sz="1600" dirty="0">
                <a:latin typeface="Times New Roman" panose="02020603050405020304" pitchFamily="18" charset="0"/>
                <a:ea typeface="TimesTen-Roman"/>
              </a:rPr>
              <a:t> </a:t>
            </a:r>
            <a:endParaRPr lang="en-GB" sz="1600" dirty="0">
              <a:latin typeface="Times New Roman" panose="02020603050405020304" pitchFamily="18" charset="0"/>
              <a:ea typeface="Times New Roman" panose="02020603050405020304" pitchFamily="18" charset="0"/>
            </a:endParaRPr>
          </a:p>
          <a:p>
            <a:pPr marL="285750" indent="-285750" algn="just">
              <a:spcAft>
                <a:spcPts val="0"/>
              </a:spcAft>
              <a:buFont typeface="Arial" panose="020B0604020202020204" pitchFamily="34" charset="0"/>
              <a:buChar char="•"/>
            </a:pPr>
            <a:r>
              <a:rPr lang="en-GB" sz="1600" dirty="0">
                <a:latin typeface="Times New Roman" panose="02020603050405020304" pitchFamily="18" charset="0"/>
                <a:ea typeface="TimesTen-Roman"/>
              </a:rPr>
              <a:t>When the location of an expressway or urban freeway is being planned, it is important that adequate thought be given to which local streets should connect with on- and off-ramps to the expressway or freeway. </a:t>
            </a:r>
          </a:p>
          <a:p>
            <a:pPr marL="285750" indent="-285750" algn="just">
              <a:spcAft>
                <a:spcPts val="0"/>
              </a:spcAft>
              <a:buFont typeface="Arial" panose="020B0604020202020204" pitchFamily="34" charset="0"/>
              <a:buChar char="•"/>
            </a:pPr>
            <a:endParaRPr lang="en-GB" sz="1600" dirty="0">
              <a:latin typeface="Times New Roman" panose="02020603050405020304" pitchFamily="18" charset="0"/>
              <a:ea typeface="TimesTen-Roman"/>
            </a:endParaRPr>
          </a:p>
          <a:p>
            <a:pPr marL="285750" indent="-285750" algn="just">
              <a:spcAft>
                <a:spcPts val="0"/>
              </a:spcAft>
              <a:buFont typeface="Arial" panose="020B0604020202020204" pitchFamily="34" charset="0"/>
              <a:buChar char="•"/>
            </a:pPr>
            <a:r>
              <a:rPr lang="en-GB" sz="1600" dirty="0">
                <a:latin typeface="Times New Roman" panose="02020603050405020304" pitchFamily="18" charset="0"/>
                <a:ea typeface="TimesTen-Roman"/>
              </a:rPr>
              <a:t>The main factor to consider is the existing travel pattern in the area. The location should enhance the flow of traffic on the local streets. </a:t>
            </a:r>
          </a:p>
          <a:p>
            <a:pPr algn="just">
              <a:spcAft>
                <a:spcPts val="0"/>
              </a:spcAft>
            </a:pPr>
            <a:endParaRPr lang="en-GB" sz="1600" dirty="0">
              <a:latin typeface="Times New Roman" panose="02020603050405020304" pitchFamily="18" charset="0"/>
              <a:ea typeface="TimesTen-Roman"/>
            </a:endParaRPr>
          </a:p>
          <a:p>
            <a:pPr marL="285750" indent="-285750" algn="just">
              <a:spcAft>
                <a:spcPts val="0"/>
              </a:spcAft>
              <a:buFont typeface="Arial" panose="020B0604020202020204" pitchFamily="34" charset="0"/>
              <a:buChar char="•"/>
            </a:pPr>
            <a:r>
              <a:rPr lang="en-GB" sz="1600" dirty="0">
                <a:latin typeface="Times New Roman" panose="02020603050405020304" pitchFamily="18" charset="0"/>
                <a:ea typeface="TimesTen-Roman"/>
              </a:rPr>
              <a:t>The location should provide for adequate sight distances at all ramps. </a:t>
            </a:r>
          </a:p>
          <a:p>
            <a:pPr algn="just">
              <a:spcAft>
                <a:spcPts val="0"/>
              </a:spcAft>
            </a:pPr>
            <a:endParaRPr lang="en-GB" sz="1600" dirty="0">
              <a:latin typeface="Times New Roman" panose="02020603050405020304" pitchFamily="18" charset="0"/>
              <a:ea typeface="TimesTen-Roman"/>
            </a:endParaRPr>
          </a:p>
          <a:p>
            <a:pPr marL="285750" indent="-285750" algn="just">
              <a:spcAft>
                <a:spcPts val="0"/>
              </a:spcAft>
              <a:buFont typeface="Arial" panose="020B0604020202020204" pitchFamily="34" charset="0"/>
              <a:buChar char="•"/>
            </a:pPr>
            <a:r>
              <a:rPr lang="en-GB" sz="1600" dirty="0">
                <a:latin typeface="Times New Roman" panose="02020603050405020304" pitchFamily="18" charset="0"/>
                <a:ea typeface="TimesTen-Roman"/>
              </a:rPr>
              <a:t>Ramps should not be placed at intervals that will cause confusion or increase the crash potential on the freeway or expressway.</a:t>
            </a:r>
            <a:endParaRPr lang="en-GB" sz="1600" dirty="0">
              <a:latin typeface="Times New Roman" panose="02020603050405020304" pitchFamily="18" charset="0"/>
              <a:ea typeface="Times New Roman" panose="02020603050405020304" pitchFamily="18" charset="0"/>
            </a:endParaRPr>
          </a:p>
          <a:p>
            <a:pPr marL="285750" indent="-285750" algn="just">
              <a:spcAft>
                <a:spcPts val="0"/>
              </a:spcAft>
              <a:buFont typeface="Arial" panose="020B0604020202020204" pitchFamily="34" charset="0"/>
              <a:buChar char="•"/>
            </a:pPr>
            <a:endParaRPr lang="en-GB" sz="1600" dirty="0">
              <a:latin typeface="Times New Roman" panose="02020603050405020304" pitchFamily="18" charset="0"/>
              <a:ea typeface="TimesTen-Roman"/>
            </a:endParaRPr>
          </a:p>
          <a:p>
            <a:pPr marL="285750" indent="-285750" algn="just">
              <a:spcAft>
                <a:spcPts val="0"/>
              </a:spcAft>
              <a:buFont typeface="Arial" panose="020B0604020202020204" pitchFamily="34" charset="0"/>
              <a:buChar char="•"/>
            </a:pPr>
            <a:endParaRPr lang="en-GB" sz="1600" dirty="0">
              <a:latin typeface="Times New Roman" panose="02020603050405020304" pitchFamily="18" charset="0"/>
              <a:ea typeface="TimesTen-Roman"/>
            </a:endParaRPr>
          </a:p>
        </p:txBody>
      </p:sp>
    </p:spTree>
    <p:extLst>
      <p:ext uri="{BB962C8B-B14F-4D97-AF65-F5344CB8AC3E}">
        <p14:creationId xmlns:p14="http://schemas.microsoft.com/office/powerpoint/2010/main" val="34981078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7504" y="760050"/>
            <a:ext cx="8839620" cy="5909310"/>
          </a:xfrm>
          <a:prstGeom prst="rect">
            <a:avLst/>
          </a:prstGeom>
        </p:spPr>
        <p:txBody>
          <a:bodyPr wrap="square">
            <a:spAutoFit/>
          </a:bodyPr>
          <a:lstStyle/>
          <a:p>
            <a:pPr algn="ctr">
              <a:lnSpc>
                <a:spcPct val="150000"/>
              </a:lnSpc>
            </a:pPr>
            <a:r>
              <a:rPr lang="en-GB" b="1" dirty="0">
                <a:latin typeface="Times New Roman" panose="02020603050405020304" pitchFamily="18" charset="0"/>
                <a:cs typeface="Times New Roman" panose="02020603050405020304" pitchFamily="18" charset="0"/>
              </a:rPr>
              <a:t>Importance of Transportation</a:t>
            </a:r>
          </a:p>
          <a:p>
            <a:pPr marL="285750" indent="-285750">
              <a:lnSpc>
                <a:spcPct val="150000"/>
              </a:lnSpc>
              <a:buFont typeface="Wingdings" panose="05000000000000000000" pitchFamily="2" charset="2"/>
              <a:buChar char="q"/>
            </a:pPr>
            <a:endParaRPr lang="en-GB" dirty="0">
              <a:latin typeface="Times New Roman" panose="02020603050405020304" pitchFamily="18" charset="0"/>
              <a:cs typeface="Times New Roman" panose="02020603050405020304" pitchFamily="18" charset="0"/>
            </a:endParaRPr>
          </a:p>
          <a:p>
            <a:pPr marL="742950" lvl="1" indent="-285750">
              <a:lnSpc>
                <a:spcPct val="150000"/>
              </a:lnSpc>
              <a:buFont typeface="Wingdings" panose="05000000000000000000" pitchFamily="2" charset="2"/>
              <a:buChar char="q"/>
            </a:pPr>
            <a:r>
              <a:rPr lang="en-GB" dirty="0">
                <a:latin typeface="Times New Roman" panose="02020603050405020304" pitchFamily="18" charset="0"/>
                <a:cs typeface="Times New Roman" panose="02020603050405020304" pitchFamily="18" charset="0"/>
              </a:rPr>
              <a:t>Quality of the transportation system (speed, cost, and capacity) can always be linked to:</a:t>
            </a:r>
          </a:p>
          <a:p>
            <a:pPr marL="1657350" lvl="3" indent="-285750">
              <a:lnSpc>
                <a:spcPct val="150000"/>
              </a:lnSpc>
              <a:buFont typeface="Wingdings" panose="05000000000000000000" pitchFamily="2" charset="2"/>
              <a:buChar char="v"/>
            </a:pPr>
            <a:r>
              <a:rPr lang="en-GB" dirty="0">
                <a:latin typeface="Times New Roman" panose="02020603050405020304" pitchFamily="18" charset="0"/>
                <a:cs typeface="Times New Roman" panose="02020603050405020304" pitchFamily="18" charset="0"/>
              </a:rPr>
              <a:t>Adequate tapping of natural resources and access to markets</a:t>
            </a:r>
          </a:p>
          <a:p>
            <a:pPr marL="1657350" lvl="3" indent="-285750">
              <a:lnSpc>
                <a:spcPct val="150000"/>
              </a:lnSpc>
              <a:buFont typeface="Wingdings" panose="05000000000000000000" pitchFamily="2" charset="2"/>
              <a:buChar char="v"/>
            </a:pPr>
            <a:r>
              <a:rPr lang="en-GB" dirty="0">
                <a:latin typeface="Times New Roman" panose="02020603050405020304" pitchFamily="18" charset="0"/>
                <a:cs typeface="Times New Roman" panose="02020603050405020304" pitchFamily="18" charset="0"/>
              </a:rPr>
              <a:t>Maintaining a competitive edge over other regions and nations</a:t>
            </a:r>
          </a:p>
          <a:p>
            <a:pPr marL="1657350" lvl="3" indent="-285750">
              <a:lnSpc>
                <a:spcPct val="150000"/>
              </a:lnSpc>
              <a:buFont typeface="Wingdings" panose="05000000000000000000" pitchFamily="2" charset="2"/>
              <a:buChar char="v"/>
            </a:pPr>
            <a:r>
              <a:rPr lang="en-GB" dirty="0">
                <a:latin typeface="Times New Roman" panose="02020603050405020304" pitchFamily="18" charset="0"/>
                <a:cs typeface="Times New Roman" panose="02020603050405020304" pitchFamily="18" charset="0"/>
              </a:rPr>
              <a:t>British Empire in the 1900s used their well-developed maritime systems to rule vast colonies around the world. </a:t>
            </a:r>
          </a:p>
          <a:p>
            <a:pPr marL="1657350" lvl="3" indent="-285750">
              <a:lnSpc>
                <a:spcPct val="150000"/>
              </a:lnSpc>
              <a:buFont typeface="Wingdings" panose="05000000000000000000" pitchFamily="2" charset="2"/>
              <a:buChar char="v"/>
            </a:pPr>
            <a:r>
              <a:rPr lang="en-GB" dirty="0">
                <a:latin typeface="Times New Roman" panose="02020603050405020304" pitchFamily="18" charset="0"/>
                <a:cs typeface="Times New Roman" panose="02020603050405020304" pitchFamily="18" charset="0"/>
              </a:rPr>
              <a:t>Have impact on:</a:t>
            </a:r>
          </a:p>
          <a:p>
            <a:pPr marL="2114550" lvl="4" indent="-285750">
              <a:lnSpc>
                <a:spcPct val="150000"/>
              </a:lnSpc>
              <a:buFont typeface="Wingdings" panose="05000000000000000000" pitchFamily="2" charset="2"/>
              <a:buChar char="ü"/>
            </a:pPr>
            <a:r>
              <a:rPr lang="en-GB" dirty="0">
                <a:latin typeface="Times New Roman" panose="02020603050405020304" pitchFamily="18" charset="0"/>
                <a:cs typeface="Times New Roman" panose="02020603050405020304" pitchFamily="18" charset="0"/>
              </a:rPr>
              <a:t>the economic vitality of an area</a:t>
            </a:r>
          </a:p>
          <a:p>
            <a:pPr marL="2114550" lvl="4" indent="-285750">
              <a:lnSpc>
                <a:spcPct val="150000"/>
              </a:lnSpc>
              <a:buFont typeface="Wingdings" panose="05000000000000000000" pitchFamily="2" charset="2"/>
              <a:buChar char="ü"/>
            </a:pPr>
            <a:r>
              <a:rPr lang="en-GB" dirty="0">
                <a:latin typeface="Times New Roman" panose="02020603050405020304" pitchFamily="18" charset="0"/>
                <a:cs typeface="Times New Roman" panose="02020603050405020304" pitchFamily="18" charset="0"/>
              </a:rPr>
              <a:t>Ability to make maximum use of its natural recourses</a:t>
            </a:r>
          </a:p>
          <a:p>
            <a:pPr marL="742950" lvl="1" indent="-285750">
              <a:lnSpc>
                <a:spcPct val="150000"/>
              </a:lnSpc>
              <a:buFont typeface="Wingdings" panose="05000000000000000000" pitchFamily="2" charset="2"/>
              <a:buChar char="q"/>
            </a:pPr>
            <a:r>
              <a:rPr lang="en-GB" dirty="0">
                <a:latin typeface="Times New Roman" panose="02020603050405020304" pitchFamily="18" charset="0"/>
                <a:cs typeface="Times New Roman" panose="02020603050405020304" pitchFamily="18" charset="0"/>
              </a:rPr>
              <a:t>Most developed nations are noted for high quality transportation system and services</a:t>
            </a:r>
          </a:p>
          <a:p>
            <a:pPr marL="742950" lvl="1" indent="-285750">
              <a:lnSpc>
                <a:spcPct val="150000"/>
              </a:lnSpc>
              <a:buFont typeface="Wingdings" panose="05000000000000000000" pitchFamily="2" charset="2"/>
              <a:buChar char="q"/>
            </a:pPr>
            <a:r>
              <a:rPr lang="en-GB" dirty="0">
                <a:latin typeface="Times New Roman" panose="02020603050405020304" pitchFamily="18" charset="0"/>
                <a:cs typeface="Times New Roman" panose="02020603050405020304" pitchFamily="18" charset="0"/>
              </a:rPr>
              <a:t>Countries with advanced transportation systems e.g. United States, Canada, Asia, and Europe are today’s leaders in industry and commerce. </a:t>
            </a:r>
          </a:p>
        </p:txBody>
      </p:sp>
    </p:spTree>
    <p:extLst>
      <p:ext uri="{BB962C8B-B14F-4D97-AF65-F5344CB8AC3E}">
        <p14:creationId xmlns:p14="http://schemas.microsoft.com/office/powerpoint/2010/main" val="417115745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23528" y="620688"/>
            <a:ext cx="8496944" cy="6217087"/>
          </a:xfrm>
          <a:prstGeom prst="rect">
            <a:avLst/>
          </a:prstGeom>
        </p:spPr>
        <p:txBody>
          <a:bodyPr wrap="square">
            <a:spAutoFit/>
          </a:bodyPr>
          <a:lstStyle/>
          <a:p>
            <a:endParaRPr lang="en-GB" dirty="0"/>
          </a:p>
          <a:p>
            <a:endParaRPr lang="en-GB" dirty="0"/>
          </a:p>
          <a:p>
            <a:endParaRPr lang="en-GB" dirty="0"/>
          </a:p>
          <a:p>
            <a:endParaRPr lang="en-GB" dirty="0"/>
          </a:p>
          <a:p>
            <a:endParaRPr lang="en-GB" dirty="0"/>
          </a:p>
          <a:p>
            <a:endParaRPr lang="en-GB" dirty="0"/>
          </a:p>
          <a:p>
            <a:endParaRPr lang="en-GB" dirty="0"/>
          </a:p>
          <a:p>
            <a:pPr algn="just"/>
            <a:r>
              <a:rPr lang="en-GB" sz="1600" dirty="0">
                <a:latin typeface="Times New Roman" panose="02020603050405020304" pitchFamily="18" charset="0"/>
                <a:cs typeface="Times New Roman" panose="02020603050405020304" pitchFamily="18" charset="0"/>
              </a:rPr>
              <a:t>Simplistically, the steps involved in this survey can be summarized as follows: </a:t>
            </a:r>
          </a:p>
          <a:p>
            <a:pPr algn="just"/>
            <a:endParaRPr lang="en-GB" sz="1600" dirty="0">
              <a:latin typeface="Times New Roman" panose="02020603050405020304" pitchFamily="18" charset="0"/>
              <a:cs typeface="Times New Roman" panose="02020603050405020304" pitchFamily="18" charset="0"/>
            </a:endParaRPr>
          </a:p>
          <a:p>
            <a:pPr marL="285750" indent="-285750" algn="just">
              <a:buFont typeface="Arial" panose="020B0604020202020204" pitchFamily="34" charset="0"/>
              <a:buChar char="•"/>
            </a:pPr>
            <a:r>
              <a:rPr lang="en-GB" sz="1600" dirty="0">
                <a:latin typeface="Times New Roman" panose="02020603050405020304" pitchFamily="18" charset="0"/>
                <a:cs typeface="Times New Roman" panose="02020603050405020304" pitchFamily="18" charset="0"/>
              </a:rPr>
              <a:t>Determine the approximate traffic volume along a general corridor suggested by traffic desire lines</a:t>
            </a:r>
          </a:p>
          <a:p>
            <a:pPr marL="285750" indent="-285750" algn="just">
              <a:buFont typeface="Arial" panose="020B0604020202020204" pitchFamily="34" charset="0"/>
              <a:buChar char="•"/>
            </a:pPr>
            <a:endParaRPr lang="en-GB" sz="1600" dirty="0">
              <a:latin typeface="Times New Roman" panose="02020603050405020304" pitchFamily="18" charset="0"/>
              <a:cs typeface="Times New Roman" panose="02020603050405020304" pitchFamily="18" charset="0"/>
            </a:endParaRPr>
          </a:p>
          <a:p>
            <a:pPr marL="285750" indent="-285750" algn="just">
              <a:buFont typeface="Arial" panose="020B0604020202020204" pitchFamily="34" charset="0"/>
              <a:buChar char="•"/>
            </a:pPr>
            <a:r>
              <a:rPr lang="en-GB" sz="1600" dirty="0">
                <a:latin typeface="Times New Roman" panose="02020603050405020304" pitchFamily="18" charset="0"/>
                <a:cs typeface="Times New Roman" panose="02020603050405020304" pitchFamily="18" charset="0"/>
              </a:rPr>
              <a:t>Select the road type, the number of lanes needed to carry the traffic load, and the level of service to be provided to road users</a:t>
            </a:r>
          </a:p>
          <a:p>
            <a:pPr marL="285750" indent="-285750" algn="just">
              <a:buFont typeface="Arial" panose="020B0604020202020204" pitchFamily="34" charset="0"/>
              <a:buChar char="•"/>
            </a:pPr>
            <a:endParaRPr lang="en-GB" sz="1600" dirty="0">
              <a:latin typeface="Times New Roman" panose="02020603050405020304" pitchFamily="18" charset="0"/>
              <a:cs typeface="Times New Roman" panose="02020603050405020304" pitchFamily="18" charset="0"/>
            </a:endParaRPr>
          </a:p>
          <a:p>
            <a:pPr marL="285750" indent="-285750" algn="just">
              <a:buFont typeface="Arial" panose="020B0604020202020204" pitchFamily="34" charset="0"/>
              <a:buChar char="•"/>
            </a:pPr>
            <a:r>
              <a:rPr lang="en-GB" sz="1600" dirty="0">
                <a:latin typeface="Times New Roman" panose="02020603050405020304" pitchFamily="18" charset="0"/>
                <a:cs typeface="Times New Roman" panose="02020603050405020304" pitchFamily="18" charset="0"/>
              </a:rPr>
              <a:t>Establish one or more preliminary routes that meet desire-line needs, and sketch preliminary designs, including interchange and flyover locations</a:t>
            </a:r>
          </a:p>
          <a:p>
            <a:pPr marL="285750" indent="-285750" algn="just">
              <a:buFont typeface="Arial" panose="020B0604020202020204" pitchFamily="34" charset="0"/>
              <a:buChar char="•"/>
            </a:pPr>
            <a:endParaRPr lang="en-GB" sz="1600" dirty="0">
              <a:latin typeface="Times New Roman" panose="02020603050405020304" pitchFamily="18" charset="0"/>
              <a:cs typeface="Times New Roman" panose="02020603050405020304" pitchFamily="18" charset="0"/>
            </a:endParaRPr>
          </a:p>
          <a:p>
            <a:pPr marL="285750" indent="-285750" algn="just">
              <a:buFont typeface="Arial" panose="020B0604020202020204" pitchFamily="34" charset="0"/>
              <a:buChar char="•"/>
            </a:pPr>
            <a:r>
              <a:rPr lang="en-GB" sz="1600" dirty="0">
                <a:latin typeface="Times New Roman" panose="02020603050405020304" pitchFamily="18" charset="0"/>
                <a:cs typeface="Times New Roman" panose="02020603050405020304" pitchFamily="18" charset="0"/>
              </a:rPr>
              <a:t>Assign traffic to one or more of the selected routes to determine design traffic volumes </a:t>
            </a:r>
          </a:p>
          <a:p>
            <a:pPr marL="285750" indent="-285750" algn="just">
              <a:buFont typeface="Arial" panose="020B0604020202020204" pitchFamily="34" charset="0"/>
              <a:buChar char="•"/>
            </a:pPr>
            <a:endParaRPr lang="en-GB" sz="1600" dirty="0">
              <a:latin typeface="Times New Roman" panose="02020603050405020304" pitchFamily="18" charset="0"/>
              <a:cs typeface="Times New Roman" panose="02020603050405020304" pitchFamily="18" charset="0"/>
            </a:endParaRPr>
          </a:p>
          <a:p>
            <a:pPr marL="285750" indent="-285750" algn="just">
              <a:buFont typeface="Arial" panose="020B0604020202020204" pitchFamily="34" charset="0"/>
              <a:buChar char="•"/>
            </a:pPr>
            <a:r>
              <a:rPr lang="en-GB" sz="1600" dirty="0">
                <a:latin typeface="Times New Roman" panose="02020603050405020304" pitchFamily="18" charset="0"/>
                <a:cs typeface="Times New Roman" panose="02020603050405020304" pitchFamily="18" charset="0"/>
              </a:rPr>
              <a:t>Adjust routes and complete preliminary plans for major alternative road locations</a:t>
            </a:r>
          </a:p>
          <a:p>
            <a:pPr marL="285750" indent="-285750" algn="just">
              <a:buFont typeface="Arial" panose="020B0604020202020204" pitchFamily="34" charset="0"/>
              <a:buChar char="•"/>
            </a:pPr>
            <a:r>
              <a:rPr lang="en-GB" sz="1600" dirty="0">
                <a:latin typeface="Times New Roman" panose="02020603050405020304" pitchFamily="18" charset="0"/>
                <a:cs typeface="Times New Roman" panose="02020603050405020304" pitchFamily="18" charset="0"/>
              </a:rPr>
              <a:t>Compare alternative locations using cost, environmental, road user benefit, and social analyses and select the preferred one(s) for public consultation. </a:t>
            </a:r>
          </a:p>
          <a:p>
            <a:pPr marL="285750" indent="-285750" algn="just">
              <a:buFont typeface="Arial" panose="020B0604020202020204" pitchFamily="34" charset="0"/>
              <a:buChar char="•"/>
            </a:pPr>
            <a:endParaRPr lang="en-GB" sz="1600" dirty="0">
              <a:latin typeface="Times New Roman" panose="02020603050405020304" pitchFamily="18" charset="0"/>
              <a:cs typeface="Times New Roman" panose="02020603050405020304" pitchFamily="18"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95736" y="612510"/>
            <a:ext cx="4032448" cy="1800201"/>
          </a:xfrm>
          <a:prstGeom prst="rect">
            <a:avLst/>
          </a:prstGeom>
        </p:spPr>
      </p:pic>
    </p:spTree>
    <p:extLst>
      <p:ext uri="{BB962C8B-B14F-4D97-AF65-F5344CB8AC3E}">
        <p14:creationId xmlns:p14="http://schemas.microsoft.com/office/powerpoint/2010/main" val="30035725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51520" y="980728"/>
            <a:ext cx="8496944" cy="4031873"/>
          </a:xfrm>
          <a:prstGeom prst="rect">
            <a:avLst/>
          </a:prstGeom>
        </p:spPr>
        <p:txBody>
          <a:bodyPr wrap="square">
            <a:spAutoFit/>
          </a:bodyPr>
          <a:lstStyle/>
          <a:p>
            <a:pPr algn="just"/>
            <a:r>
              <a:rPr lang="en-GB" sz="1600" dirty="0">
                <a:latin typeface="Times New Roman" panose="02020603050405020304" pitchFamily="18" charset="0"/>
                <a:cs typeface="Times New Roman" panose="02020603050405020304" pitchFamily="18" charset="0"/>
              </a:rPr>
              <a:t>Note:</a:t>
            </a:r>
          </a:p>
          <a:p>
            <a:pPr algn="just"/>
            <a:endParaRPr lang="en-GB" sz="1600" dirty="0">
              <a:latin typeface="Times New Roman" panose="02020603050405020304" pitchFamily="18" charset="0"/>
              <a:cs typeface="Times New Roman" panose="02020603050405020304" pitchFamily="18" charset="0"/>
            </a:endParaRPr>
          </a:p>
          <a:p>
            <a:pPr marL="285750" indent="-285750" algn="just">
              <a:buFont typeface="Arial" panose="020B0604020202020204" pitchFamily="34" charset="0"/>
              <a:buChar char="•"/>
            </a:pPr>
            <a:r>
              <a:rPr lang="en-GB" sz="1600" dirty="0">
                <a:latin typeface="Times New Roman" panose="02020603050405020304" pitchFamily="18" charset="0"/>
                <a:cs typeface="Times New Roman" panose="02020603050405020304" pitchFamily="18" charset="0"/>
              </a:rPr>
              <a:t>The number of alternative road locations available for consideration in a built-up area are normally fairly limited. The town is an established entity and it is only in run-down areas (such as alongside old railway lines) and on the very outskirts that relatively low-cost land may be available. </a:t>
            </a:r>
          </a:p>
          <a:p>
            <a:pPr marL="285750" indent="-285750" algn="just">
              <a:buFont typeface="Arial" panose="020B0604020202020204" pitchFamily="34" charset="0"/>
              <a:buChar char="•"/>
            </a:pPr>
            <a:endParaRPr lang="en-GB" sz="1600" dirty="0">
              <a:latin typeface="Times New Roman" panose="02020603050405020304" pitchFamily="18" charset="0"/>
              <a:cs typeface="Times New Roman" panose="02020603050405020304" pitchFamily="18" charset="0"/>
            </a:endParaRPr>
          </a:p>
          <a:p>
            <a:pPr marL="285750" indent="-285750" algn="just">
              <a:buFont typeface="Arial" panose="020B0604020202020204" pitchFamily="34" charset="0"/>
              <a:buChar char="•"/>
            </a:pPr>
            <a:r>
              <a:rPr lang="en-GB" sz="1600" dirty="0">
                <a:latin typeface="Times New Roman" panose="02020603050405020304" pitchFamily="18" charset="0"/>
                <a:cs typeface="Times New Roman" panose="02020603050405020304" pitchFamily="18" charset="0"/>
              </a:rPr>
              <a:t>The existing streets are fixed in location and size by the natural topography and by the buildings that they service.  </a:t>
            </a:r>
          </a:p>
          <a:p>
            <a:pPr marL="285750" indent="-285750" algn="just">
              <a:buFont typeface="Arial" panose="020B0604020202020204" pitchFamily="34" charset="0"/>
              <a:buChar char="•"/>
            </a:pPr>
            <a:endParaRPr lang="en-GB" sz="1600" dirty="0">
              <a:latin typeface="Times New Roman" panose="02020603050405020304" pitchFamily="18" charset="0"/>
              <a:cs typeface="Times New Roman" panose="02020603050405020304" pitchFamily="18" charset="0"/>
            </a:endParaRPr>
          </a:p>
          <a:p>
            <a:pPr marL="285750" indent="-285750" algn="just">
              <a:buFont typeface="Arial" panose="020B0604020202020204" pitchFamily="34" charset="0"/>
              <a:buChar char="•"/>
            </a:pPr>
            <a:endParaRPr lang="en-GB" sz="1600" dirty="0">
              <a:latin typeface="Times New Roman" panose="02020603050405020304" pitchFamily="18" charset="0"/>
              <a:cs typeface="Times New Roman" panose="02020603050405020304" pitchFamily="18" charset="0"/>
            </a:endParaRPr>
          </a:p>
          <a:p>
            <a:pPr marL="285750" indent="-285750" algn="just">
              <a:buFont typeface="Arial" panose="020B0604020202020204" pitchFamily="34" charset="0"/>
              <a:buChar char="•"/>
            </a:pPr>
            <a:r>
              <a:rPr lang="en-GB" sz="1600" dirty="0">
                <a:latin typeface="Times New Roman" panose="02020603050405020304" pitchFamily="18" charset="0"/>
                <a:cs typeface="Times New Roman" panose="02020603050405020304" pitchFamily="18" charset="0"/>
              </a:rPr>
              <a:t>Thus, the location of a new major road or the substantial upgrading of an existing one must inevitably result in changes to portions of the established city culture which, in turn, has many direct and indirect impacts upon owners and users of the affected urban infrastructure.</a:t>
            </a:r>
          </a:p>
          <a:p>
            <a:pPr marL="285750" indent="-285750" algn="just">
              <a:buFont typeface="Arial" panose="020B0604020202020204" pitchFamily="34" charset="0"/>
              <a:buChar char="•"/>
            </a:pPr>
            <a:endParaRPr lang="en-GB" sz="1600" dirty="0">
              <a:latin typeface="Times New Roman" panose="02020603050405020304" pitchFamily="18" charset="0"/>
              <a:cs typeface="Times New Roman" panose="02020603050405020304" pitchFamily="18" charset="0"/>
            </a:endParaRPr>
          </a:p>
          <a:p>
            <a:pPr marL="285750" indent="-285750" algn="just">
              <a:buFont typeface="Arial" panose="020B0604020202020204" pitchFamily="34" charset="0"/>
              <a:buChar char="•"/>
            </a:pPr>
            <a:endParaRPr lang="en-GB"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007634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5" name="Picture 5"/>
          <p:cNvPicPr>
            <a:picLocks noChangeAspect="1" noChangeArrowheads="1"/>
          </p:cNvPicPr>
          <p:nvPr/>
        </p:nvPicPr>
        <p:blipFill>
          <a:blip r:embed="rId2" cstate="print"/>
          <a:srcRect/>
          <a:stretch>
            <a:fillRect/>
          </a:stretch>
        </p:blipFill>
        <p:spPr bwMode="auto">
          <a:xfrm>
            <a:off x="168887" y="642918"/>
            <a:ext cx="8760831" cy="5929354"/>
          </a:xfrm>
          <a:prstGeom prst="rect">
            <a:avLst/>
          </a:prstGeom>
          <a:noFill/>
          <a:ln w="9525">
            <a:noFill/>
            <a:miter lim="800000"/>
            <a:headEnd/>
            <a:tailEnd/>
          </a:ln>
          <a:effectLst/>
        </p:spPr>
      </p:pic>
    </p:spTree>
    <p:extLst>
      <p:ext uri="{BB962C8B-B14F-4D97-AF65-F5344CB8AC3E}">
        <p14:creationId xmlns:p14="http://schemas.microsoft.com/office/powerpoint/2010/main" val="336433606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p:nvPr/>
        </p:nvPicPr>
        <p:blipFill>
          <a:blip r:embed="rId2" cstate="print"/>
          <a:stretch>
            <a:fillRect/>
          </a:stretch>
        </p:blipFill>
        <p:spPr>
          <a:xfrm>
            <a:off x="714348" y="2714620"/>
            <a:ext cx="7572428" cy="2643206"/>
          </a:xfrm>
          <a:prstGeom prst="rect">
            <a:avLst/>
          </a:prstGeom>
        </p:spPr>
      </p:pic>
      <p:graphicFrame>
        <p:nvGraphicFramePr>
          <p:cNvPr id="8" name="Table 7"/>
          <p:cNvGraphicFramePr>
            <a:graphicFrameLocks noGrp="1"/>
          </p:cNvGraphicFramePr>
          <p:nvPr/>
        </p:nvGraphicFramePr>
        <p:xfrm>
          <a:off x="714348" y="857232"/>
          <a:ext cx="7572428" cy="1757680"/>
        </p:xfrm>
        <a:graphic>
          <a:graphicData uri="http://schemas.openxmlformats.org/drawingml/2006/table">
            <a:tbl>
              <a:tblPr>
                <a:tableStyleId>{3C2FFA5D-87B4-456A-9821-1D502468CF0F}</a:tableStyleId>
              </a:tblPr>
              <a:tblGrid>
                <a:gridCol w="3152723">
                  <a:extLst>
                    <a:ext uri="{9D8B030D-6E8A-4147-A177-3AD203B41FA5}">
                      <a16:colId xmlns:a16="http://schemas.microsoft.com/office/drawing/2014/main" val="20000"/>
                    </a:ext>
                  </a:extLst>
                </a:gridCol>
                <a:gridCol w="1191980">
                  <a:extLst>
                    <a:ext uri="{9D8B030D-6E8A-4147-A177-3AD203B41FA5}">
                      <a16:colId xmlns:a16="http://schemas.microsoft.com/office/drawing/2014/main" val="20001"/>
                    </a:ext>
                  </a:extLst>
                </a:gridCol>
                <a:gridCol w="1113409">
                  <a:extLst>
                    <a:ext uri="{9D8B030D-6E8A-4147-A177-3AD203B41FA5}">
                      <a16:colId xmlns:a16="http://schemas.microsoft.com/office/drawing/2014/main" val="20002"/>
                    </a:ext>
                  </a:extLst>
                </a:gridCol>
                <a:gridCol w="1004479">
                  <a:extLst>
                    <a:ext uri="{9D8B030D-6E8A-4147-A177-3AD203B41FA5}">
                      <a16:colId xmlns:a16="http://schemas.microsoft.com/office/drawing/2014/main" val="20003"/>
                    </a:ext>
                  </a:extLst>
                </a:gridCol>
                <a:gridCol w="1109837">
                  <a:extLst>
                    <a:ext uri="{9D8B030D-6E8A-4147-A177-3AD203B41FA5}">
                      <a16:colId xmlns:a16="http://schemas.microsoft.com/office/drawing/2014/main" val="20004"/>
                    </a:ext>
                  </a:extLst>
                </a:gridCol>
              </a:tblGrid>
              <a:tr h="660400">
                <a:tc>
                  <a:txBody>
                    <a:bodyPr/>
                    <a:lstStyle/>
                    <a:p>
                      <a:pPr algn="just">
                        <a:lnSpc>
                          <a:spcPct val="150000"/>
                        </a:lnSpc>
                        <a:spcAft>
                          <a:spcPts val="0"/>
                        </a:spcAft>
                      </a:pPr>
                      <a:r>
                        <a:rPr lang="en-US" sz="1200" b="1" dirty="0"/>
                        <a:t>Start and end coordinates</a:t>
                      </a:r>
                      <a:endParaRPr lang="en-GB" sz="1100" b="1" dirty="0">
                        <a:latin typeface="Calibri"/>
                        <a:ea typeface="Calibri"/>
                        <a:cs typeface="Times New Roman"/>
                      </a:endParaRPr>
                    </a:p>
                  </a:txBody>
                  <a:tcPr marL="68580" marR="68580" marT="0" marB="0"/>
                </a:tc>
                <a:tc>
                  <a:txBody>
                    <a:bodyPr/>
                    <a:lstStyle/>
                    <a:p>
                      <a:pPr algn="just">
                        <a:lnSpc>
                          <a:spcPct val="150000"/>
                        </a:lnSpc>
                        <a:spcAft>
                          <a:spcPts val="0"/>
                        </a:spcAft>
                      </a:pPr>
                      <a:r>
                        <a:rPr lang="en-US" sz="1200" b="1" dirty="0"/>
                        <a:t>Volume of cut</a:t>
                      </a:r>
                      <a:endParaRPr lang="en-GB" sz="1100" b="1" dirty="0"/>
                    </a:p>
                    <a:p>
                      <a:pPr algn="just">
                        <a:lnSpc>
                          <a:spcPct val="150000"/>
                        </a:lnSpc>
                        <a:spcAft>
                          <a:spcPts val="0"/>
                        </a:spcAft>
                      </a:pPr>
                      <a:r>
                        <a:rPr lang="en-US" sz="1200" b="1" dirty="0"/>
                        <a:t>       (m</a:t>
                      </a:r>
                      <a:r>
                        <a:rPr lang="en-US" sz="1200" b="1" baseline="30000" dirty="0"/>
                        <a:t>3</a:t>
                      </a:r>
                      <a:r>
                        <a:rPr lang="en-US" sz="1200" b="1" dirty="0"/>
                        <a:t>)</a:t>
                      </a:r>
                      <a:endParaRPr lang="en-GB" sz="1100" b="1" dirty="0">
                        <a:latin typeface="Calibri"/>
                        <a:ea typeface="Calibri"/>
                        <a:cs typeface="Times New Roman"/>
                      </a:endParaRPr>
                    </a:p>
                  </a:txBody>
                  <a:tcPr marL="68580" marR="68580" marT="0" marB="0"/>
                </a:tc>
                <a:tc>
                  <a:txBody>
                    <a:bodyPr/>
                    <a:lstStyle/>
                    <a:p>
                      <a:pPr algn="just">
                        <a:lnSpc>
                          <a:spcPct val="150000"/>
                        </a:lnSpc>
                        <a:spcAft>
                          <a:spcPts val="0"/>
                        </a:spcAft>
                      </a:pPr>
                      <a:r>
                        <a:rPr lang="en-US" sz="1200" b="1" dirty="0"/>
                        <a:t>Volume of fill</a:t>
                      </a:r>
                      <a:endParaRPr lang="en-GB" sz="1100" b="1" dirty="0"/>
                    </a:p>
                    <a:p>
                      <a:pPr algn="just">
                        <a:lnSpc>
                          <a:spcPct val="150000"/>
                        </a:lnSpc>
                        <a:spcAft>
                          <a:spcPts val="0"/>
                        </a:spcAft>
                      </a:pPr>
                      <a:r>
                        <a:rPr lang="en-US" sz="1200" b="1" dirty="0"/>
                        <a:t>       (m</a:t>
                      </a:r>
                      <a:r>
                        <a:rPr lang="en-US" sz="1200" b="1" baseline="30000" dirty="0"/>
                        <a:t>3</a:t>
                      </a:r>
                      <a:r>
                        <a:rPr lang="en-US" sz="1200" b="1" dirty="0"/>
                        <a:t>)</a:t>
                      </a:r>
                      <a:endParaRPr lang="en-GB" sz="1100" b="1" dirty="0">
                        <a:latin typeface="Calibri"/>
                        <a:ea typeface="Calibri"/>
                        <a:cs typeface="Times New Roman"/>
                      </a:endParaRPr>
                    </a:p>
                  </a:txBody>
                  <a:tcPr marL="68580" marR="68580" marT="0" marB="0"/>
                </a:tc>
                <a:tc>
                  <a:txBody>
                    <a:bodyPr/>
                    <a:lstStyle/>
                    <a:p>
                      <a:pPr algn="just">
                        <a:lnSpc>
                          <a:spcPct val="150000"/>
                        </a:lnSpc>
                        <a:spcAft>
                          <a:spcPts val="0"/>
                        </a:spcAft>
                      </a:pPr>
                      <a:r>
                        <a:rPr lang="en-US" sz="1200" b="1" dirty="0"/>
                        <a:t>Length of the road (Km)</a:t>
                      </a:r>
                      <a:endParaRPr lang="en-GB" sz="1100" b="1" dirty="0">
                        <a:latin typeface="Calibri"/>
                        <a:ea typeface="Calibri"/>
                        <a:cs typeface="Times New Roman"/>
                      </a:endParaRPr>
                    </a:p>
                  </a:txBody>
                  <a:tcPr marL="68580" marR="68580" marT="0" marB="0"/>
                </a:tc>
                <a:tc>
                  <a:txBody>
                    <a:bodyPr/>
                    <a:lstStyle/>
                    <a:p>
                      <a:pPr algn="just">
                        <a:lnSpc>
                          <a:spcPct val="150000"/>
                        </a:lnSpc>
                        <a:spcAft>
                          <a:spcPts val="0"/>
                        </a:spcAft>
                      </a:pPr>
                      <a:r>
                        <a:rPr lang="en-US" sz="1200" b="1" dirty="0"/>
                        <a:t>Places served</a:t>
                      </a:r>
                      <a:endParaRPr lang="en-GB" sz="1100" b="1" dirty="0">
                        <a:latin typeface="Calibri"/>
                        <a:ea typeface="Calibri"/>
                        <a:cs typeface="Times New Roman"/>
                      </a:endParaRPr>
                    </a:p>
                  </a:txBody>
                  <a:tcPr marL="68580" marR="68580" marT="0" marB="0"/>
                </a:tc>
                <a:extLst>
                  <a:ext uri="{0D108BD9-81ED-4DB2-BD59-A6C34878D82A}">
                    <a16:rowId xmlns:a16="http://schemas.microsoft.com/office/drawing/2014/main" val="10000"/>
                  </a:ext>
                </a:extLst>
              </a:tr>
              <a:tr h="995045">
                <a:tc>
                  <a:txBody>
                    <a:bodyPr/>
                    <a:lstStyle/>
                    <a:p>
                      <a:pPr algn="just">
                        <a:lnSpc>
                          <a:spcPct val="150000"/>
                        </a:lnSpc>
                        <a:spcAft>
                          <a:spcPts val="0"/>
                        </a:spcAft>
                      </a:pPr>
                      <a:r>
                        <a:rPr lang="en-US" sz="1200" dirty="0"/>
                        <a:t>Start:1</a:t>
                      </a:r>
                      <a:r>
                        <a:rPr lang="en-US" sz="1200" baseline="30000" dirty="0"/>
                        <a:t>0</a:t>
                      </a:r>
                      <a:r>
                        <a:rPr lang="en-US" sz="1200" dirty="0"/>
                        <a:t>33’58.41”N,103</a:t>
                      </a:r>
                      <a:r>
                        <a:rPr lang="en-US" sz="1200" baseline="30000" dirty="0"/>
                        <a:t>0</a:t>
                      </a:r>
                      <a:r>
                        <a:rPr lang="en-US" sz="1200" dirty="0"/>
                        <a:t>39’37.15”E</a:t>
                      </a:r>
                      <a:endParaRPr lang="en-GB" sz="1100" dirty="0"/>
                    </a:p>
                    <a:p>
                      <a:pPr algn="just">
                        <a:lnSpc>
                          <a:spcPct val="150000"/>
                        </a:lnSpc>
                        <a:spcAft>
                          <a:spcPts val="0"/>
                        </a:spcAft>
                      </a:pPr>
                      <a:r>
                        <a:rPr lang="en-US" sz="1200" dirty="0"/>
                        <a:t>Elev:28m</a:t>
                      </a:r>
                      <a:endParaRPr lang="en-GB" sz="1100" dirty="0"/>
                    </a:p>
                    <a:p>
                      <a:pPr algn="just">
                        <a:lnSpc>
                          <a:spcPct val="150000"/>
                        </a:lnSpc>
                        <a:spcAft>
                          <a:spcPts val="0"/>
                        </a:spcAft>
                      </a:pPr>
                      <a:r>
                        <a:rPr lang="en-US" sz="1200" dirty="0"/>
                        <a:t>End: 1</a:t>
                      </a:r>
                      <a:r>
                        <a:rPr lang="en-US" sz="1200" baseline="30000" dirty="0"/>
                        <a:t>0</a:t>
                      </a:r>
                      <a:r>
                        <a:rPr lang="en-US" sz="1200" dirty="0"/>
                        <a:t>33’37.79”N,103</a:t>
                      </a:r>
                      <a:r>
                        <a:rPr lang="en-US" sz="1200" baseline="30000" dirty="0"/>
                        <a:t>0</a:t>
                      </a:r>
                      <a:r>
                        <a:rPr lang="en-US" sz="1200" dirty="0"/>
                        <a:t>38’55.69”E</a:t>
                      </a:r>
                      <a:endParaRPr lang="en-GB" sz="1100" dirty="0"/>
                    </a:p>
                    <a:p>
                      <a:pPr algn="just">
                        <a:lnSpc>
                          <a:spcPct val="150000"/>
                        </a:lnSpc>
                        <a:spcAft>
                          <a:spcPts val="0"/>
                        </a:spcAft>
                      </a:pPr>
                      <a:r>
                        <a:rPr lang="en-US" sz="1200" dirty="0"/>
                        <a:t>Elev:37m </a:t>
                      </a:r>
                      <a:endParaRPr lang="en-GB" sz="1100" dirty="0">
                        <a:latin typeface="Calibri"/>
                        <a:ea typeface="Calibri"/>
                        <a:cs typeface="Times New Roman"/>
                      </a:endParaRPr>
                    </a:p>
                  </a:txBody>
                  <a:tcPr marL="68580" marR="68580" marT="0" marB="0"/>
                </a:tc>
                <a:tc>
                  <a:txBody>
                    <a:bodyPr/>
                    <a:lstStyle/>
                    <a:p>
                      <a:pPr algn="just">
                        <a:lnSpc>
                          <a:spcPct val="150000"/>
                        </a:lnSpc>
                        <a:spcAft>
                          <a:spcPts val="0"/>
                        </a:spcAft>
                      </a:pPr>
                      <a:r>
                        <a:rPr lang="en-US" sz="1200" dirty="0"/>
                        <a:t>113783.50</a:t>
                      </a:r>
                      <a:endParaRPr lang="en-GB" sz="1100" dirty="0">
                        <a:latin typeface="Calibri"/>
                        <a:ea typeface="Calibri"/>
                        <a:cs typeface="Times New Roman"/>
                      </a:endParaRPr>
                    </a:p>
                  </a:txBody>
                  <a:tcPr marL="68580" marR="68580" marT="0" marB="0"/>
                </a:tc>
                <a:tc>
                  <a:txBody>
                    <a:bodyPr/>
                    <a:lstStyle/>
                    <a:p>
                      <a:pPr algn="just">
                        <a:lnSpc>
                          <a:spcPct val="150000"/>
                        </a:lnSpc>
                        <a:spcAft>
                          <a:spcPts val="0"/>
                        </a:spcAft>
                      </a:pPr>
                      <a:r>
                        <a:rPr lang="en-US" sz="1200" dirty="0"/>
                        <a:t>36305.22</a:t>
                      </a:r>
                      <a:endParaRPr lang="en-GB" sz="1100" dirty="0">
                        <a:latin typeface="Calibri"/>
                        <a:ea typeface="Calibri"/>
                        <a:cs typeface="Times New Roman"/>
                      </a:endParaRPr>
                    </a:p>
                  </a:txBody>
                  <a:tcPr marL="68580" marR="68580" marT="0" marB="0"/>
                </a:tc>
                <a:tc>
                  <a:txBody>
                    <a:bodyPr/>
                    <a:lstStyle/>
                    <a:p>
                      <a:pPr algn="just">
                        <a:lnSpc>
                          <a:spcPct val="150000"/>
                        </a:lnSpc>
                        <a:spcAft>
                          <a:spcPts val="0"/>
                        </a:spcAft>
                      </a:pPr>
                      <a:r>
                        <a:rPr lang="en-US" sz="1200" dirty="0"/>
                        <a:t>1.96</a:t>
                      </a:r>
                      <a:endParaRPr lang="en-GB" sz="1100" dirty="0">
                        <a:latin typeface="Calibri"/>
                        <a:ea typeface="Calibri"/>
                        <a:cs typeface="Times New Roman"/>
                      </a:endParaRPr>
                    </a:p>
                  </a:txBody>
                  <a:tcPr marL="68580" marR="68580" marT="0" marB="0"/>
                </a:tc>
                <a:tc>
                  <a:txBody>
                    <a:bodyPr/>
                    <a:lstStyle/>
                    <a:p>
                      <a:pPr algn="just">
                        <a:lnSpc>
                          <a:spcPct val="150000"/>
                        </a:lnSpc>
                        <a:spcAft>
                          <a:spcPts val="0"/>
                        </a:spcAft>
                      </a:pPr>
                      <a:r>
                        <a:rPr lang="en-US" sz="1200" dirty="0"/>
                        <a:t>Proposed gate,</a:t>
                      </a:r>
                      <a:endParaRPr lang="en-GB" sz="1100" dirty="0"/>
                    </a:p>
                    <a:p>
                      <a:pPr algn="just">
                        <a:lnSpc>
                          <a:spcPct val="150000"/>
                        </a:lnSpc>
                        <a:spcAft>
                          <a:spcPts val="0"/>
                        </a:spcAft>
                      </a:pPr>
                      <a:r>
                        <a:rPr lang="en-US" sz="1200" dirty="0"/>
                        <a:t>New</a:t>
                      </a:r>
                      <a:r>
                        <a:rPr lang="en-US" sz="1200" baseline="0" dirty="0"/>
                        <a:t> </a:t>
                      </a:r>
                      <a:r>
                        <a:rPr lang="en-US" sz="1200" dirty="0"/>
                        <a:t>faculty, and </a:t>
                      </a:r>
                      <a:r>
                        <a:rPr lang="en-US" sz="1200" dirty="0" err="1"/>
                        <a:t>kolej</a:t>
                      </a:r>
                      <a:r>
                        <a:rPr lang="en-US" sz="1200" dirty="0"/>
                        <a:t> 10</a:t>
                      </a:r>
                      <a:endParaRPr lang="en-GB" sz="1100" dirty="0">
                        <a:latin typeface="Calibri"/>
                        <a:ea typeface="Calibri"/>
                        <a:cs typeface="Times New Roman"/>
                      </a:endParaRPr>
                    </a:p>
                  </a:txBody>
                  <a:tcPr marL="68580" marR="68580" marT="0" marB="0"/>
                </a:tc>
                <a:extLst>
                  <a:ext uri="{0D108BD9-81ED-4DB2-BD59-A6C34878D82A}">
                    <a16:rowId xmlns:a16="http://schemas.microsoft.com/office/drawing/2014/main" val="10001"/>
                  </a:ext>
                </a:extLst>
              </a:tr>
            </a:tbl>
          </a:graphicData>
        </a:graphic>
      </p:graphicFrame>
      <p:pic>
        <p:nvPicPr>
          <p:cNvPr id="11" name="Picture 10"/>
          <p:cNvPicPr/>
          <p:nvPr/>
        </p:nvPicPr>
        <p:blipFill>
          <a:blip r:embed="rId3" cstate="print"/>
          <a:stretch>
            <a:fillRect/>
          </a:stretch>
        </p:blipFill>
        <p:spPr>
          <a:xfrm>
            <a:off x="714348" y="5572140"/>
            <a:ext cx="7572428" cy="832878"/>
          </a:xfrm>
          <a:prstGeom prst="rect">
            <a:avLst/>
          </a:prstGeom>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642909" y="841568"/>
          <a:ext cx="7929618" cy="2213818"/>
        </p:xfrm>
        <a:graphic>
          <a:graphicData uri="http://schemas.openxmlformats.org/drawingml/2006/table">
            <a:tbl>
              <a:tblPr>
                <a:tableStyleId>{3C2FFA5D-87B4-456A-9821-1D502468CF0F}</a:tableStyleId>
              </a:tblPr>
              <a:tblGrid>
                <a:gridCol w="2643207">
                  <a:extLst>
                    <a:ext uri="{9D8B030D-6E8A-4147-A177-3AD203B41FA5}">
                      <a16:colId xmlns:a16="http://schemas.microsoft.com/office/drawing/2014/main" val="20000"/>
                    </a:ext>
                  </a:extLst>
                </a:gridCol>
                <a:gridCol w="1500198">
                  <a:extLst>
                    <a:ext uri="{9D8B030D-6E8A-4147-A177-3AD203B41FA5}">
                      <a16:colId xmlns:a16="http://schemas.microsoft.com/office/drawing/2014/main" val="20001"/>
                    </a:ext>
                  </a:extLst>
                </a:gridCol>
                <a:gridCol w="1357322">
                  <a:extLst>
                    <a:ext uri="{9D8B030D-6E8A-4147-A177-3AD203B41FA5}">
                      <a16:colId xmlns:a16="http://schemas.microsoft.com/office/drawing/2014/main" val="20002"/>
                    </a:ext>
                  </a:extLst>
                </a:gridCol>
                <a:gridCol w="1205758">
                  <a:extLst>
                    <a:ext uri="{9D8B030D-6E8A-4147-A177-3AD203B41FA5}">
                      <a16:colId xmlns:a16="http://schemas.microsoft.com/office/drawing/2014/main" val="20003"/>
                    </a:ext>
                  </a:extLst>
                </a:gridCol>
                <a:gridCol w="1223133">
                  <a:extLst>
                    <a:ext uri="{9D8B030D-6E8A-4147-A177-3AD203B41FA5}">
                      <a16:colId xmlns:a16="http://schemas.microsoft.com/office/drawing/2014/main" val="20004"/>
                    </a:ext>
                  </a:extLst>
                </a:gridCol>
              </a:tblGrid>
              <a:tr h="767946">
                <a:tc>
                  <a:txBody>
                    <a:bodyPr/>
                    <a:lstStyle/>
                    <a:p>
                      <a:pPr algn="just">
                        <a:lnSpc>
                          <a:spcPct val="150000"/>
                        </a:lnSpc>
                        <a:spcAft>
                          <a:spcPts val="0"/>
                        </a:spcAft>
                      </a:pPr>
                      <a:r>
                        <a:rPr lang="en-US" sz="1200" b="1" dirty="0"/>
                        <a:t>Start and end coordinates </a:t>
                      </a:r>
                      <a:endParaRPr lang="en-GB" sz="1100" b="1" dirty="0">
                        <a:latin typeface="Calibri"/>
                        <a:ea typeface="Calibri"/>
                        <a:cs typeface="Times New Roman"/>
                      </a:endParaRPr>
                    </a:p>
                  </a:txBody>
                  <a:tcPr marL="67567" marR="67567" marT="0" marB="0"/>
                </a:tc>
                <a:tc>
                  <a:txBody>
                    <a:bodyPr/>
                    <a:lstStyle/>
                    <a:p>
                      <a:pPr algn="just">
                        <a:lnSpc>
                          <a:spcPct val="150000"/>
                        </a:lnSpc>
                        <a:spcAft>
                          <a:spcPts val="0"/>
                        </a:spcAft>
                      </a:pPr>
                      <a:r>
                        <a:rPr lang="en-US" sz="1200" b="1" dirty="0"/>
                        <a:t>Volume        of   cut</a:t>
                      </a:r>
                      <a:endParaRPr lang="en-GB" sz="1100" b="1" dirty="0"/>
                    </a:p>
                    <a:p>
                      <a:pPr algn="ctr">
                        <a:lnSpc>
                          <a:spcPct val="150000"/>
                        </a:lnSpc>
                        <a:spcAft>
                          <a:spcPts val="0"/>
                        </a:spcAft>
                      </a:pPr>
                      <a:r>
                        <a:rPr lang="en-US" sz="1200" b="1" dirty="0"/>
                        <a:t>(m</a:t>
                      </a:r>
                      <a:r>
                        <a:rPr lang="en-US" sz="1200" b="1" baseline="30000" dirty="0"/>
                        <a:t>3</a:t>
                      </a:r>
                      <a:r>
                        <a:rPr lang="en-US" sz="1200" b="1" dirty="0"/>
                        <a:t>)</a:t>
                      </a:r>
                      <a:endParaRPr lang="en-GB" sz="1100" b="1" dirty="0">
                        <a:latin typeface="Calibri"/>
                        <a:ea typeface="Calibri"/>
                        <a:cs typeface="Times New Roman"/>
                      </a:endParaRPr>
                    </a:p>
                  </a:txBody>
                  <a:tcPr marL="67567" marR="67567" marT="0" marB="0"/>
                </a:tc>
                <a:tc>
                  <a:txBody>
                    <a:bodyPr/>
                    <a:lstStyle/>
                    <a:p>
                      <a:pPr algn="ctr">
                        <a:lnSpc>
                          <a:spcPct val="150000"/>
                        </a:lnSpc>
                        <a:spcAft>
                          <a:spcPts val="0"/>
                        </a:spcAft>
                      </a:pPr>
                      <a:r>
                        <a:rPr lang="en-US" sz="1200" b="1" dirty="0"/>
                        <a:t>Volume of fill</a:t>
                      </a:r>
                      <a:endParaRPr lang="en-GB" sz="1100" b="1" dirty="0"/>
                    </a:p>
                    <a:p>
                      <a:pPr algn="ctr">
                        <a:lnSpc>
                          <a:spcPct val="150000"/>
                        </a:lnSpc>
                        <a:spcAft>
                          <a:spcPts val="0"/>
                        </a:spcAft>
                      </a:pPr>
                      <a:r>
                        <a:rPr lang="en-US" sz="1200" b="1" dirty="0"/>
                        <a:t>(m</a:t>
                      </a:r>
                      <a:r>
                        <a:rPr lang="en-US" sz="1200" b="1" baseline="30000" dirty="0"/>
                        <a:t>3</a:t>
                      </a:r>
                      <a:r>
                        <a:rPr lang="en-US" sz="1200" b="1" dirty="0"/>
                        <a:t>)</a:t>
                      </a:r>
                      <a:endParaRPr lang="en-GB" sz="1100" b="1" dirty="0">
                        <a:latin typeface="Calibri"/>
                        <a:ea typeface="Calibri"/>
                        <a:cs typeface="Times New Roman"/>
                      </a:endParaRPr>
                    </a:p>
                  </a:txBody>
                  <a:tcPr marL="67567" marR="67567" marT="0" marB="0"/>
                </a:tc>
                <a:tc>
                  <a:txBody>
                    <a:bodyPr/>
                    <a:lstStyle/>
                    <a:p>
                      <a:pPr algn="ctr">
                        <a:lnSpc>
                          <a:spcPct val="150000"/>
                        </a:lnSpc>
                        <a:spcAft>
                          <a:spcPts val="0"/>
                        </a:spcAft>
                      </a:pPr>
                      <a:r>
                        <a:rPr lang="en-US" sz="1200" b="1" dirty="0"/>
                        <a:t>Length</a:t>
                      </a:r>
                      <a:endParaRPr lang="en-GB" sz="1100" b="1" dirty="0"/>
                    </a:p>
                    <a:p>
                      <a:pPr algn="ctr">
                        <a:lnSpc>
                          <a:spcPct val="150000"/>
                        </a:lnSpc>
                        <a:spcAft>
                          <a:spcPts val="0"/>
                        </a:spcAft>
                      </a:pPr>
                      <a:r>
                        <a:rPr lang="en-US" sz="1200" b="1" dirty="0"/>
                        <a:t>of the road</a:t>
                      </a:r>
                    </a:p>
                    <a:p>
                      <a:pPr algn="ctr">
                        <a:lnSpc>
                          <a:spcPct val="150000"/>
                        </a:lnSpc>
                        <a:spcAft>
                          <a:spcPts val="0"/>
                        </a:spcAft>
                      </a:pPr>
                      <a:r>
                        <a:rPr lang="en-US" sz="1200" b="1" dirty="0"/>
                        <a:t> (Km)</a:t>
                      </a:r>
                      <a:endParaRPr lang="en-GB" sz="1100" b="1" dirty="0">
                        <a:latin typeface="Calibri"/>
                        <a:ea typeface="Calibri"/>
                        <a:cs typeface="Times New Roman"/>
                      </a:endParaRPr>
                    </a:p>
                  </a:txBody>
                  <a:tcPr marL="67567" marR="67567" marT="0" marB="0"/>
                </a:tc>
                <a:tc>
                  <a:txBody>
                    <a:bodyPr/>
                    <a:lstStyle/>
                    <a:p>
                      <a:pPr algn="ctr">
                        <a:lnSpc>
                          <a:spcPct val="150000"/>
                        </a:lnSpc>
                        <a:spcAft>
                          <a:spcPts val="0"/>
                        </a:spcAft>
                      </a:pPr>
                      <a:r>
                        <a:rPr lang="en-US" sz="1200" b="1" dirty="0"/>
                        <a:t>Places connected</a:t>
                      </a:r>
                      <a:endParaRPr lang="en-GB" sz="1100" b="1" dirty="0">
                        <a:latin typeface="Calibri"/>
                        <a:ea typeface="Calibri"/>
                        <a:cs typeface="Times New Roman"/>
                      </a:endParaRPr>
                    </a:p>
                  </a:txBody>
                  <a:tcPr marL="67567" marR="67567" marT="0" marB="0"/>
                </a:tc>
                <a:extLst>
                  <a:ext uri="{0D108BD9-81ED-4DB2-BD59-A6C34878D82A}">
                    <a16:rowId xmlns:a16="http://schemas.microsoft.com/office/drawing/2014/main" val="10000"/>
                  </a:ext>
                </a:extLst>
              </a:tr>
              <a:tr h="1390858">
                <a:tc>
                  <a:txBody>
                    <a:bodyPr/>
                    <a:lstStyle/>
                    <a:p>
                      <a:pPr algn="just">
                        <a:lnSpc>
                          <a:spcPct val="150000"/>
                        </a:lnSpc>
                        <a:spcAft>
                          <a:spcPts val="0"/>
                        </a:spcAft>
                      </a:pPr>
                      <a:r>
                        <a:rPr lang="en-US" sz="1200" dirty="0"/>
                        <a:t>Start:1</a:t>
                      </a:r>
                      <a:r>
                        <a:rPr lang="en-US" sz="1200" baseline="30000" dirty="0"/>
                        <a:t>0</a:t>
                      </a:r>
                      <a:r>
                        <a:rPr lang="en-US" sz="1200" dirty="0"/>
                        <a:t>33’58.41”N,103</a:t>
                      </a:r>
                      <a:r>
                        <a:rPr lang="en-US" sz="1200" baseline="30000" dirty="0"/>
                        <a:t>0</a:t>
                      </a:r>
                      <a:r>
                        <a:rPr lang="en-US" sz="1200" dirty="0"/>
                        <a:t>39’37.15”E</a:t>
                      </a:r>
                      <a:endParaRPr lang="en-GB" sz="1100" dirty="0"/>
                    </a:p>
                    <a:p>
                      <a:pPr algn="just">
                        <a:lnSpc>
                          <a:spcPct val="150000"/>
                        </a:lnSpc>
                        <a:spcAft>
                          <a:spcPts val="0"/>
                        </a:spcAft>
                      </a:pPr>
                      <a:r>
                        <a:rPr lang="en-US" sz="1200" dirty="0"/>
                        <a:t>Elev:28m</a:t>
                      </a:r>
                      <a:endParaRPr lang="en-GB" sz="1100" dirty="0"/>
                    </a:p>
                    <a:p>
                      <a:pPr algn="just">
                        <a:lnSpc>
                          <a:spcPct val="150000"/>
                        </a:lnSpc>
                        <a:spcAft>
                          <a:spcPts val="0"/>
                        </a:spcAft>
                      </a:pPr>
                      <a:r>
                        <a:rPr lang="en-US" sz="1200" dirty="0"/>
                        <a:t>End:1</a:t>
                      </a:r>
                      <a:r>
                        <a:rPr lang="en-US" sz="1200" baseline="30000" dirty="0"/>
                        <a:t>0</a:t>
                      </a:r>
                      <a:r>
                        <a:rPr lang="en-US" sz="1200" dirty="0"/>
                        <a:t>33’23.71”N,103</a:t>
                      </a:r>
                      <a:r>
                        <a:rPr lang="en-US" sz="1200" baseline="30000" dirty="0"/>
                        <a:t>0</a:t>
                      </a:r>
                      <a:r>
                        <a:rPr lang="en-US" sz="1200" dirty="0"/>
                        <a:t>38’56.43”E</a:t>
                      </a:r>
                      <a:endParaRPr lang="en-GB" sz="1100" dirty="0"/>
                    </a:p>
                    <a:p>
                      <a:pPr algn="just">
                        <a:lnSpc>
                          <a:spcPct val="150000"/>
                        </a:lnSpc>
                        <a:spcAft>
                          <a:spcPts val="0"/>
                        </a:spcAft>
                      </a:pPr>
                      <a:r>
                        <a:rPr lang="en-US" sz="1200" dirty="0"/>
                        <a:t>Elev:25m </a:t>
                      </a:r>
                      <a:endParaRPr lang="en-GB" sz="1100" dirty="0">
                        <a:latin typeface="Calibri"/>
                        <a:ea typeface="Calibri"/>
                        <a:cs typeface="Times New Roman"/>
                      </a:endParaRPr>
                    </a:p>
                  </a:txBody>
                  <a:tcPr marL="67567" marR="67567" marT="0" marB="0"/>
                </a:tc>
                <a:tc>
                  <a:txBody>
                    <a:bodyPr/>
                    <a:lstStyle/>
                    <a:p>
                      <a:pPr algn="just">
                        <a:lnSpc>
                          <a:spcPct val="150000"/>
                        </a:lnSpc>
                        <a:spcAft>
                          <a:spcPts val="0"/>
                        </a:spcAft>
                      </a:pPr>
                      <a:r>
                        <a:rPr lang="en-US" sz="1200" dirty="0"/>
                        <a:t>250365.93</a:t>
                      </a:r>
                      <a:endParaRPr lang="en-GB" sz="1100" dirty="0">
                        <a:latin typeface="Calibri"/>
                        <a:ea typeface="Calibri"/>
                        <a:cs typeface="Times New Roman"/>
                      </a:endParaRPr>
                    </a:p>
                  </a:txBody>
                  <a:tcPr marL="67567" marR="67567" marT="0" marB="0"/>
                </a:tc>
                <a:tc>
                  <a:txBody>
                    <a:bodyPr/>
                    <a:lstStyle/>
                    <a:p>
                      <a:pPr algn="just">
                        <a:lnSpc>
                          <a:spcPct val="150000"/>
                        </a:lnSpc>
                        <a:spcAft>
                          <a:spcPts val="0"/>
                        </a:spcAft>
                      </a:pPr>
                      <a:r>
                        <a:rPr lang="en-US" sz="1200" dirty="0"/>
                        <a:t>143346.87</a:t>
                      </a:r>
                      <a:endParaRPr lang="en-GB" sz="1100" dirty="0">
                        <a:latin typeface="Calibri"/>
                        <a:ea typeface="Calibri"/>
                        <a:cs typeface="Times New Roman"/>
                      </a:endParaRPr>
                    </a:p>
                  </a:txBody>
                  <a:tcPr marL="67567" marR="67567" marT="0" marB="0"/>
                </a:tc>
                <a:tc>
                  <a:txBody>
                    <a:bodyPr/>
                    <a:lstStyle/>
                    <a:p>
                      <a:pPr algn="just">
                        <a:lnSpc>
                          <a:spcPct val="150000"/>
                        </a:lnSpc>
                        <a:spcAft>
                          <a:spcPts val="0"/>
                        </a:spcAft>
                      </a:pPr>
                      <a:r>
                        <a:rPr lang="en-US" sz="1200" dirty="0"/>
                        <a:t>1.94</a:t>
                      </a:r>
                      <a:endParaRPr lang="en-GB" sz="1100" dirty="0">
                        <a:latin typeface="Calibri"/>
                        <a:ea typeface="Calibri"/>
                        <a:cs typeface="Times New Roman"/>
                      </a:endParaRPr>
                    </a:p>
                  </a:txBody>
                  <a:tcPr marL="67567" marR="67567" marT="0" marB="0"/>
                </a:tc>
                <a:tc>
                  <a:txBody>
                    <a:bodyPr/>
                    <a:lstStyle/>
                    <a:p>
                      <a:pPr algn="just">
                        <a:lnSpc>
                          <a:spcPct val="150000"/>
                        </a:lnSpc>
                        <a:spcAft>
                          <a:spcPts val="0"/>
                        </a:spcAft>
                      </a:pPr>
                      <a:r>
                        <a:rPr lang="en-US" sz="1200" dirty="0"/>
                        <a:t>Proposed gate, new faculty  stadium and sport complex </a:t>
                      </a:r>
                      <a:endParaRPr lang="en-GB" sz="1100" dirty="0">
                        <a:latin typeface="Calibri"/>
                        <a:ea typeface="Calibri"/>
                        <a:cs typeface="Times New Roman"/>
                      </a:endParaRPr>
                    </a:p>
                  </a:txBody>
                  <a:tcPr marL="67567" marR="67567" marT="0" marB="0"/>
                </a:tc>
                <a:extLst>
                  <a:ext uri="{0D108BD9-81ED-4DB2-BD59-A6C34878D82A}">
                    <a16:rowId xmlns:a16="http://schemas.microsoft.com/office/drawing/2014/main" val="10001"/>
                  </a:ext>
                </a:extLst>
              </a:tr>
            </a:tbl>
          </a:graphicData>
        </a:graphic>
      </p:graphicFrame>
      <p:pic>
        <p:nvPicPr>
          <p:cNvPr id="6" name="Picture 5"/>
          <p:cNvPicPr/>
          <p:nvPr/>
        </p:nvPicPr>
        <p:blipFill>
          <a:blip r:embed="rId2" cstate="print"/>
          <a:stretch>
            <a:fillRect/>
          </a:stretch>
        </p:blipFill>
        <p:spPr>
          <a:xfrm>
            <a:off x="642910" y="3143248"/>
            <a:ext cx="7929618" cy="2477118"/>
          </a:xfrm>
          <a:prstGeom prst="rect">
            <a:avLst/>
          </a:prstGeom>
        </p:spPr>
      </p:pic>
      <p:pic>
        <p:nvPicPr>
          <p:cNvPr id="7" name="Picture 6"/>
          <p:cNvPicPr/>
          <p:nvPr/>
        </p:nvPicPr>
        <p:blipFill>
          <a:blip r:embed="rId3" cstate="print"/>
          <a:stretch>
            <a:fillRect/>
          </a:stretch>
        </p:blipFill>
        <p:spPr>
          <a:xfrm>
            <a:off x="642910" y="5715016"/>
            <a:ext cx="7929618" cy="707417"/>
          </a:xfrm>
          <a:prstGeom prst="rect">
            <a:avLst/>
          </a:prstGeom>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9286250"/>
              </p:ext>
            </p:extLst>
          </p:nvPr>
        </p:nvGraphicFramePr>
        <p:xfrm>
          <a:off x="500034" y="1071546"/>
          <a:ext cx="8358246" cy="1645920"/>
        </p:xfrm>
        <a:graphic>
          <a:graphicData uri="http://schemas.openxmlformats.org/drawingml/2006/table">
            <a:tbl>
              <a:tblPr>
                <a:tableStyleId>{3C2FFA5D-87B4-456A-9821-1D502468CF0F}</a:tableStyleId>
              </a:tblPr>
              <a:tblGrid>
                <a:gridCol w="3610437">
                  <a:extLst>
                    <a:ext uri="{9D8B030D-6E8A-4147-A177-3AD203B41FA5}">
                      <a16:colId xmlns:a16="http://schemas.microsoft.com/office/drawing/2014/main" val="20000"/>
                    </a:ext>
                  </a:extLst>
                </a:gridCol>
                <a:gridCol w="1153673">
                  <a:extLst>
                    <a:ext uri="{9D8B030D-6E8A-4147-A177-3AD203B41FA5}">
                      <a16:colId xmlns:a16="http://schemas.microsoft.com/office/drawing/2014/main" val="20001"/>
                    </a:ext>
                  </a:extLst>
                </a:gridCol>
                <a:gridCol w="1078512">
                  <a:extLst>
                    <a:ext uri="{9D8B030D-6E8A-4147-A177-3AD203B41FA5}">
                      <a16:colId xmlns:a16="http://schemas.microsoft.com/office/drawing/2014/main" val="20002"/>
                    </a:ext>
                  </a:extLst>
                </a:gridCol>
                <a:gridCol w="1017840">
                  <a:extLst>
                    <a:ext uri="{9D8B030D-6E8A-4147-A177-3AD203B41FA5}">
                      <a16:colId xmlns:a16="http://schemas.microsoft.com/office/drawing/2014/main" val="20003"/>
                    </a:ext>
                  </a:extLst>
                </a:gridCol>
                <a:gridCol w="1497784">
                  <a:extLst>
                    <a:ext uri="{9D8B030D-6E8A-4147-A177-3AD203B41FA5}">
                      <a16:colId xmlns:a16="http://schemas.microsoft.com/office/drawing/2014/main" val="20004"/>
                    </a:ext>
                  </a:extLst>
                </a:gridCol>
              </a:tblGrid>
              <a:tr h="428625">
                <a:tc>
                  <a:txBody>
                    <a:bodyPr/>
                    <a:lstStyle/>
                    <a:p>
                      <a:pPr algn="just">
                        <a:lnSpc>
                          <a:spcPct val="150000"/>
                        </a:lnSpc>
                        <a:spcAft>
                          <a:spcPts val="0"/>
                        </a:spcAft>
                      </a:pPr>
                      <a:r>
                        <a:rPr lang="en-US" sz="1200" b="1" dirty="0"/>
                        <a:t>Start and end coordinates </a:t>
                      </a:r>
                      <a:endParaRPr lang="en-GB" sz="1100" b="1" dirty="0">
                        <a:latin typeface="Calibri"/>
                        <a:ea typeface="Calibri"/>
                        <a:cs typeface="Times New Roman"/>
                      </a:endParaRPr>
                    </a:p>
                  </a:txBody>
                  <a:tcPr marL="68580" marR="68580" marT="0" marB="0"/>
                </a:tc>
                <a:tc>
                  <a:txBody>
                    <a:bodyPr/>
                    <a:lstStyle/>
                    <a:p>
                      <a:pPr algn="just">
                        <a:lnSpc>
                          <a:spcPct val="150000"/>
                        </a:lnSpc>
                        <a:spcAft>
                          <a:spcPts val="0"/>
                        </a:spcAft>
                      </a:pPr>
                      <a:r>
                        <a:rPr lang="en-US" sz="1200" b="1" dirty="0"/>
                        <a:t>Volume of cut</a:t>
                      </a:r>
                      <a:endParaRPr lang="en-GB" sz="1100" b="1" dirty="0"/>
                    </a:p>
                    <a:p>
                      <a:pPr algn="just">
                        <a:lnSpc>
                          <a:spcPct val="150000"/>
                        </a:lnSpc>
                        <a:spcAft>
                          <a:spcPts val="0"/>
                        </a:spcAft>
                      </a:pPr>
                      <a:r>
                        <a:rPr lang="en-US" sz="1200" b="1" dirty="0"/>
                        <a:t> (m</a:t>
                      </a:r>
                      <a:r>
                        <a:rPr lang="en-US" sz="1200" b="1" baseline="30000" dirty="0"/>
                        <a:t>3</a:t>
                      </a:r>
                      <a:r>
                        <a:rPr lang="en-US" sz="1200" b="1" dirty="0"/>
                        <a:t>)</a:t>
                      </a:r>
                      <a:endParaRPr lang="en-GB" sz="1100" b="1" dirty="0">
                        <a:latin typeface="Calibri"/>
                        <a:ea typeface="Calibri"/>
                        <a:cs typeface="Times New Roman"/>
                      </a:endParaRPr>
                    </a:p>
                  </a:txBody>
                  <a:tcPr marL="68580" marR="68580" marT="0" marB="0"/>
                </a:tc>
                <a:tc>
                  <a:txBody>
                    <a:bodyPr/>
                    <a:lstStyle/>
                    <a:p>
                      <a:pPr algn="just">
                        <a:lnSpc>
                          <a:spcPct val="150000"/>
                        </a:lnSpc>
                        <a:spcAft>
                          <a:spcPts val="0"/>
                        </a:spcAft>
                      </a:pPr>
                      <a:r>
                        <a:rPr lang="en-US" sz="1200" b="1" dirty="0"/>
                        <a:t>Volume of fill</a:t>
                      </a:r>
                      <a:endParaRPr lang="en-GB" sz="1100" b="1" dirty="0"/>
                    </a:p>
                    <a:p>
                      <a:pPr algn="just">
                        <a:lnSpc>
                          <a:spcPct val="150000"/>
                        </a:lnSpc>
                        <a:spcAft>
                          <a:spcPts val="0"/>
                        </a:spcAft>
                      </a:pPr>
                      <a:r>
                        <a:rPr lang="en-US" sz="1200" b="1" dirty="0"/>
                        <a:t>        (m</a:t>
                      </a:r>
                      <a:r>
                        <a:rPr lang="en-US" sz="1200" b="1" baseline="30000" dirty="0"/>
                        <a:t>3</a:t>
                      </a:r>
                      <a:r>
                        <a:rPr lang="en-US" sz="1200" b="1" dirty="0"/>
                        <a:t>)</a:t>
                      </a:r>
                      <a:endParaRPr lang="en-GB" sz="1100" b="1" dirty="0">
                        <a:latin typeface="Calibri"/>
                        <a:ea typeface="Calibri"/>
                        <a:cs typeface="Times New Roman"/>
                      </a:endParaRPr>
                    </a:p>
                  </a:txBody>
                  <a:tcPr marL="68580" marR="68580" marT="0" marB="0"/>
                </a:tc>
                <a:tc>
                  <a:txBody>
                    <a:bodyPr/>
                    <a:lstStyle/>
                    <a:p>
                      <a:pPr algn="just">
                        <a:lnSpc>
                          <a:spcPct val="150000"/>
                        </a:lnSpc>
                        <a:spcAft>
                          <a:spcPts val="0"/>
                        </a:spcAft>
                      </a:pPr>
                      <a:r>
                        <a:rPr lang="en-US" sz="1200" b="1" dirty="0"/>
                        <a:t>Length of the road   (km)</a:t>
                      </a:r>
                      <a:endParaRPr lang="en-GB" sz="1100" b="1" dirty="0">
                        <a:latin typeface="Calibri"/>
                        <a:ea typeface="Calibri"/>
                        <a:cs typeface="Times New Roman"/>
                      </a:endParaRPr>
                    </a:p>
                  </a:txBody>
                  <a:tcPr marL="68580" marR="68580" marT="0" marB="0"/>
                </a:tc>
                <a:tc>
                  <a:txBody>
                    <a:bodyPr/>
                    <a:lstStyle/>
                    <a:p>
                      <a:pPr algn="just">
                        <a:lnSpc>
                          <a:spcPct val="150000"/>
                        </a:lnSpc>
                        <a:spcAft>
                          <a:spcPts val="0"/>
                        </a:spcAft>
                      </a:pPr>
                      <a:r>
                        <a:rPr lang="en-US" sz="1200" b="1" dirty="0"/>
                        <a:t>Places connected</a:t>
                      </a:r>
                      <a:endParaRPr lang="en-GB" sz="1100" b="1" dirty="0">
                        <a:latin typeface="Calibri"/>
                        <a:ea typeface="Calibri"/>
                        <a:cs typeface="Times New Roman"/>
                      </a:endParaRPr>
                    </a:p>
                  </a:txBody>
                  <a:tcPr marL="68580" marR="68580" marT="0" marB="0"/>
                </a:tc>
                <a:extLst>
                  <a:ext uri="{0D108BD9-81ED-4DB2-BD59-A6C34878D82A}">
                    <a16:rowId xmlns:a16="http://schemas.microsoft.com/office/drawing/2014/main" val="10000"/>
                  </a:ext>
                </a:extLst>
              </a:tr>
              <a:tr h="968375">
                <a:tc>
                  <a:txBody>
                    <a:bodyPr/>
                    <a:lstStyle/>
                    <a:p>
                      <a:pPr algn="just">
                        <a:lnSpc>
                          <a:spcPct val="150000"/>
                        </a:lnSpc>
                        <a:spcAft>
                          <a:spcPts val="0"/>
                        </a:spcAft>
                      </a:pPr>
                      <a:r>
                        <a:rPr lang="en-US" sz="1200" dirty="0"/>
                        <a:t>Start:1</a:t>
                      </a:r>
                      <a:r>
                        <a:rPr lang="en-US" sz="1200" baseline="30000" dirty="0"/>
                        <a:t>0</a:t>
                      </a:r>
                      <a:r>
                        <a:rPr lang="en-US" sz="1200" dirty="0"/>
                        <a:t>33’16.02”N,103</a:t>
                      </a:r>
                      <a:r>
                        <a:rPr lang="en-US" sz="1200" baseline="30000" dirty="0"/>
                        <a:t>0</a:t>
                      </a:r>
                      <a:r>
                        <a:rPr lang="en-US" sz="1200" dirty="0"/>
                        <a:t>39’30.57”E</a:t>
                      </a:r>
                      <a:endParaRPr lang="en-GB" sz="1100" dirty="0"/>
                    </a:p>
                    <a:p>
                      <a:pPr algn="just">
                        <a:lnSpc>
                          <a:spcPct val="150000"/>
                        </a:lnSpc>
                        <a:spcAft>
                          <a:spcPts val="0"/>
                        </a:spcAft>
                      </a:pPr>
                      <a:r>
                        <a:rPr lang="en-US" sz="1200" dirty="0"/>
                        <a:t>Elev:21m</a:t>
                      </a:r>
                      <a:endParaRPr lang="en-GB" sz="1100" dirty="0"/>
                    </a:p>
                    <a:p>
                      <a:pPr algn="just">
                        <a:lnSpc>
                          <a:spcPct val="150000"/>
                        </a:lnSpc>
                        <a:spcAft>
                          <a:spcPts val="0"/>
                        </a:spcAft>
                      </a:pPr>
                      <a:r>
                        <a:rPr lang="en-US" sz="1200" dirty="0"/>
                        <a:t>End: 1</a:t>
                      </a:r>
                      <a:r>
                        <a:rPr lang="en-US" sz="1200" baseline="30000" dirty="0"/>
                        <a:t>0</a:t>
                      </a:r>
                      <a:r>
                        <a:rPr lang="en-US" sz="1200" dirty="0"/>
                        <a:t>33’58.41”N,103</a:t>
                      </a:r>
                      <a:r>
                        <a:rPr lang="en-US" sz="1200" baseline="30000" dirty="0"/>
                        <a:t>0</a:t>
                      </a:r>
                      <a:r>
                        <a:rPr lang="en-US" sz="1200" dirty="0"/>
                        <a:t>39’03.38”E</a:t>
                      </a:r>
                      <a:endParaRPr lang="en-GB" sz="1100" dirty="0"/>
                    </a:p>
                    <a:p>
                      <a:pPr algn="just">
                        <a:lnSpc>
                          <a:spcPct val="150000"/>
                        </a:lnSpc>
                        <a:spcAft>
                          <a:spcPts val="0"/>
                        </a:spcAft>
                      </a:pPr>
                      <a:r>
                        <a:rPr lang="en-US" sz="1200" dirty="0"/>
                        <a:t>Elev:21m </a:t>
                      </a:r>
                      <a:endParaRPr lang="en-GB" sz="1100" dirty="0">
                        <a:latin typeface="Calibri"/>
                        <a:ea typeface="Calibri"/>
                        <a:cs typeface="Times New Roman"/>
                      </a:endParaRPr>
                    </a:p>
                  </a:txBody>
                  <a:tcPr marL="68580" marR="68580" marT="0" marB="0"/>
                </a:tc>
                <a:tc>
                  <a:txBody>
                    <a:bodyPr/>
                    <a:lstStyle/>
                    <a:p>
                      <a:pPr algn="just">
                        <a:lnSpc>
                          <a:spcPct val="150000"/>
                        </a:lnSpc>
                        <a:spcAft>
                          <a:spcPts val="0"/>
                        </a:spcAft>
                      </a:pPr>
                      <a:r>
                        <a:rPr lang="en-US" sz="1200" dirty="0"/>
                        <a:t>66290.42</a:t>
                      </a:r>
                      <a:endParaRPr lang="en-GB" sz="1100" dirty="0">
                        <a:latin typeface="Calibri"/>
                        <a:ea typeface="Calibri"/>
                        <a:cs typeface="Times New Roman"/>
                      </a:endParaRPr>
                    </a:p>
                  </a:txBody>
                  <a:tcPr marL="68580" marR="68580" marT="0" marB="0"/>
                </a:tc>
                <a:tc>
                  <a:txBody>
                    <a:bodyPr/>
                    <a:lstStyle/>
                    <a:p>
                      <a:pPr algn="just">
                        <a:lnSpc>
                          <a:spcPct val="150000"/>
                        </a:lnSpc>
                        <a:spcAft>
                          <a:spcPts val="0"/>
                        </a:spcAft>
                      </a:pPr>
                      <a:r>
                        <a:rPr lang="en-US" sz="1200"/>
                        <a:t>5615.81</a:t>
                      </a:r>
                      <a:endParaRPr lang="en-GB" sz="1100">
                        <a:latin typeface="Calibri"/>
                        <a:ea typeface="Calibri"/>
                        <a:cs typeface="Times New Roman"/>
                      </a:endParaRPr>
                    </a:p>
                  </a:txBody>
                  <a:tcPr marL="68580" marR="68580" marT="0" marB="0"/>
                </a:tc>
                <a:tc>
                  <a:txBody>
                    <a:bodyPr/>
                    <a:lstStyle/>
                    <a:p>
                      <a:pPr algn="just">
                        <a:lnSpc>
                          <a:spcPct val="150000"/>
                        </a:lnSpc>
                        <a:spcAft>
                          <a:spcPts val="0"/>
                        </a:spcAft>
                      </a:pPr>
                      <a:r>
                        <a:rPr lang="en-US" sz="1200" dirty="0"/>
                        <a:t>0.86</a:t>
                      </a:r>
                      <a:endParaRPr lang="en-GB" sz="1100" dirty="0">
                        <a:latin typeface="Calibri"/>
                        <a:ea typeface="Calibri"/>
                        <a:cs typeface="Times New Roman"/>
                      </a:endParaRPr>
                    </a:p>
                  </a:txBody>
                  <a:tcPr marL="68580" marR="68580" marT="0" marB="0"/>
                </a:tc>
                <a:tc>
                  <a:txBody>
                    <a:bodyPr/>
                    <a:lstStyle/>
                    <a:p>
                      <a:pPr algn="just">
                        <a:lnSpc>
                          <a:spcPct val="150000"/>
                        </a:lnSpc>
                        <a:spcAft>
                          <a:spcPts val="0"/>
                        </a:spcAft>
                      </a:pPr>
                      <a:r>
                        <a:rPr lang="en-US" sz="1200" dirty="0"/>
                        <a:t>Power station, stadium and sport complex</a:t>
                      </a:r>
                      <a:endParaRPr lang="en-GB" sz="1100" dirty="0">
                        <a:latin typeface="Calibri"/>
                        <a:ea typeface="Calibri"/>
                        <a:cs typeface="Times New Roman"/>
                      </a:endParaRPr>
                    </a:p>
                  </a:txBody>
                  <a:tcPr marL="68580" marR="68580" marT="0" marB="0"/>
                </a:tc>
                <a:extLst>
                  <a:ext uri="{0D108BD9-81ED-4DB2-BD59-A6C34878D82A}">
                    <a16:rowId xmlns:a16="http://schemas.microsoft.com/office/drawing/2014/main" val="10001"/>
                  </a:ext>
                </a:extLst>
              </a:tr>
            </a:tbl>
          </a:graphicData>
        </a:graphic>
      </p:graphicFrame>
      <p:pic>
        <p:nvPicPr>
          <p:cNvPr id="5" name="Picture 4"/>
          <p:cNvPicPr/>
          <p:nvPr/>
        </p:nvPicPr>
        <p:blipFill>
          <a:blip r:embed="rId2" cstate="print"/>
          <a:stretch>
            <a:fillRect/>
          </a:stretch>
        </p:blipFill>
        <p:spPr>
          <a:xfrm>
            <a:off x="500034" y="2928935"/>
            <a:ext cx="8358246" cy="2444538"/>
          </a:xfrm>
          <a:prstGeom prst="rect">
            <a:avLst/>
          </a:prstGeom>
        </p:spPr>
      </p:pic>
      <p:pic>
        <p:nvPicPr>
          <p:cNvPr id="6" name="Picture 5"/>
          <p:cNvPicPr/>
          <p:nvPr/>
        </p:nvPicPr>
        <p:blipFill>
          <a:blip r:embed="rId3" cstate="print"/>
          <a:stretch>
            <a:fillRect/>
          </a:stretch>
        </p:blipFill>
        <p:spPr>
          <a:xfrm>
            <a:off x="500034" y="5572140"/>
            <a:ext cx="8358246" cy="1056635"/>
          </a:xfrm>
          <a:prstGeom prst="rect">
            <a:avLst/>
          </a:prstGeom>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55576" y="980728"/>
            <a:ext cx="7992888" cy="3046988"/>
          </a:xfrm>
          <a:prstGeom prst="rect">
            <a:avLst/>
          </a:prstGeom>
          <a:noFill/>
        </p:spPr>
        <p:txBody>
          <a:bodyPr wrap="square" rtlCol="0">
            <a:spAutoFit/>
          </a:bodyPr>
          <a:lstStyle/>
          <a:p>
            <a:r>
              <a:rPr lang="en-GB" dirty="0">
                <a:latin typeface="Times New Roman" panose="02020603050405020304" pitchFamily="18" charset="0"/>
                <a:cs typeface="Times New Roman" panose="02020603050405020304" pitchFamily="18" charset="0"/>
              </a:rPr>
              <a:t>References</a:t>
            </a:r>
          </a:p>
          <a:p>
            <a:endParaRPr lang="en-GB" dirty="0"/>
          </a:p>
          <a:p>
            <a:r>
              <a:rPr lang="en-GB" dirty="0"/>
              <a:t>1. </a:t>
            </a:r>
            <a:r>
              <a:rPr lang="en-GB" sz="1600" dirty="0">
                <a:latin typeface="Times New Roman" panose="02020603050405020304" pitchFamily="18" charset="0"/>
                <a:cs typeface="Times New Roman" panose="02020603050405020304" pitchFamily="18" charset="0"/>
              </a:rPr>
              <a:t>Highways. The location, design, construction and maintenance of road pavements. Fourth edition Edited by Professor Emeritus C.A. O’Flaherty, A.M. published by Butterworth-Heinemann 2002 Reprinted 2005, 2007</a:t>
            </a:r>
          </a:p>
          <a:p>
            <a:endParaRPr lang="en-GB" sz="1600" dirty="0">
              <a:latin typeface="Times New Roman" panose="02020603050405020304" pitchFamily="18" charset="0"/>
              <a:cs typeface="Times New Roman" panose="02020603050405020304" pitchFamily="18" charset="0"/>
            </a:endParaRPr>
          </a:p>
          <a:p>
            <a:pPr marL="357188" indent="-357188"/>
            <a:r>
              <a:rPr lang="en-GB" sz="1600" dirty="0">
                <a:latin typeface="Times New Roman" panose="02020603050405020304" pitchFamily="18" charset="0"/>
                <a:cs typeface="Times New Roman" panose="02020603050405020304" pitchFamily="18" charset="0"/>
              </a:rPr>
              <a:t>2. Traffic and Highway Engineering Fourth edition by Nicholas J. Garber and Lester A. </a:t>
            </a:r>
            <a:r>
              <a:rPr lang="en-GB" sz="1600" dirty="0" err="1">
                <a:latin typeface="Times New Roman" panose="02020603050405020304" pitchFamily="18" charset="0"/>
                <a:cs typeface="Times New Roman" panose="02020603050405020304" pitchFamily="18" charset="0"/>
              </a:rPr>
              <a:t>Hoel</a:t>
            </a:r>
            <a:r>
              <a:rPr lang="en-GB" sz="1600" dirty="0">
                <a:latin typeface="Times New Roman" panose="02020603050405020304" pitchFamily="18" charset="0"/>
                <a:cs typeface="Times New Roman" panose="02020603050405020304" pitchFamily="18" charset="0"/>
              </a:rPr>
              <a:t>, University of Virginia, 2009 Cengage Learning, USA</a:t>
            </a:r>
          </a:p>
          <a:p>
            <a:pPr marL="357188" indent="-357188"/>
            <a:endParaRPr lang="en-GB" sz="1600" dirty="0">
              <a:latin typeface="Times New Roman" panose="02020603050405020304" pitchFamily="18" charset="0"/>
              <a:cs typeface="Times New Roman" panose="02020603050405020304" pitchFamily="18" charset="0"/>
            </a:endParaRPr>
          </a:p>
          <a:p>
            <a:r>
              <a:rPr lang="en-GB" dirty="0"/>
              <a:t>3. Transportation Infrastructure Engineering A Multimodal Integration SI Edition</a:t>
            </a:r>
          </a:p>
          <a:p>
            <a:r>
              <a:rPr lang="pt-BR" sz="1200" dirty="0">
                <a:latin typeface="Times New Roman" panose="02020603050405020304" pitchFamily="18" charset="0"/>
                <a:cs typeface="Times New Roman" panose="02020603050405020304" pitchFamily="18" charset="0"/>
              </a:rPr>
              <a:t>L E S T E R A . H O E L, NI C H O L A S J . G A R B E R Univer s i t y o f Vi r g i n i a and </a:t>
            </a:r>
            <a:r>
              <a:rPr lang="en-GB" sz="1200" dirty="0">
                <a:latin typeface="Times New Roman" panose="02020603050405020304" pitchFamily="18" charset="0"/>
                <a:cs typeface="Times New Roman" panose="02020603050405020304" pitchFamily="18" charset="0"/>
              </a:rPr>
              <a:t>AD E L W. S A D E K </a:t>
            </a:r>
            <a:r>
              <a:rPr lang="pt-BR" sz="1200" dirty="0">
                <a:latin typeface="Times New Roman" panose="02020603050405020304" pitchFamily="18" charset="0"/>
                <a:cs typeface="Times New Roman" panose="02020603050405020304" pitchFamily="18" charset="0"/>
              </a:rPr>
              <a:t>Univers i t y o f Vermont</a:t>
            </a:r>
            <a:endParaRPr lang="en-GB"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5296045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628800"/>
            <a:ext cx="7772400" cy="1362075"/>
          </a:xfrm>
        </p:spPr>
        <p:txBody>
          <a:bodyPr>
            <a:noAutofit/>
          </a:bodyPr>
          <a:lstStyle/>
          <a:p>
            <a:pPr algn="ctr">
              <a:lnSpc>
                <a:spcPct val="200000"/>
              </a:lnSpc>
            </a:pPr>
            <a:r>
              <a:rPr lang="en-GB" dirty="0">
                <a:latin typeface="Lucida Calligraphy" panose="03010101010101010101" pitchFamily="66" charset="0"/>
                <a:cs typeface="Times New Roman" panose="02020603050405020304" pitchFamily="18" charset="0"/>
              </a:rPr>
              <a:t>Thank you </a:t>
            </a:r>
            <a:br>
              <a:rPr lang="en-GB" dirty="0">
                <a:latin typeface="Lucida Calligraphy" panose="03010101010101010101" pitchFamily="66" charset="0"/>
                <a:cs typeface="Times New Roman" panose="02020603050405020304" pitchFamily="18" charset="0"/>
              </a:rPr>
            </a:br>
            <a:r>
              <a:rPr lang="en-GB" dirty="0">
                <a:latin typeface="Lucida Calligraphy" panose="03010101010101010101" pitchFamily="66" charset="0"/>
                <a:cs typeface="Times New Roman" panose="02020603050405020304" pitchFamily="18" charset="0"/>
              </a:rPr>
              <a:t>for </a:t>
            </a:r>
            <a:br>
              <a:rPr lang="en-GB" dirty="0">
                <a:latin typeface="Lucida Calligraphy" panose="03010101010101010101" pitchFamily="66" charset="0"/>
                <a:cs typeface="Times New Roman" panose="02020603050405020304" pitchFamily="18" charset="0"/>
              </a:rPr>
            </a:br>
            <a:r>
              <a:rPr lang="en-GB" dirty="0">
                <a:latin typeface="Lucida Calligraphy" panose="03010101010101010101" pitchFamily="66" charset="0"/>
                <a:cs typeface="Times New Roman" panose="02020603050405020304" pitchFamily="18" charset="0"/>
              </a:rPr>
              <a:t>your attention</a:t>
            </a:r>
          </a:p>
        </p:txBody>
      </p:sp>
    </p:spTree>
    <p:extLst>
      <p:ext uri="{BB962C8B-B14F-4D97-AF65-F5344CB8AC3E}">
        <p14:creationId xmlns:p14="http://schemas.microsoft.com/office/powerpoint/2010/main" val="18836752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7504" y="980728"/>
            <a:ext cx="8856985" cy="5539978"/>
          </a:xfrm>
          <a:prstGeom prst="rect">
            <a:avLst/>
          </a:prstGeom>
        </p:spPr>
        <p:txBody>
          <a:bodyPr wrap="square">
            <a:spAutoFit/>
          </a:bodyPr>
          <a:lstStyle/>
          <a:p>
            <a:pPr lvl="1" algn="ctr"/>
            <a:r>
              <a:rPr lang="en-GB" b="1" dirty="0">
                <a:latin typeface="Times New Roman" panose="02020603050405020304" pitchFamily="18" charset="0"/>
                <a:cs typeface="Times New Roman" panose="02020603050405020304" pitchFamily="18" charset="0"/>
              </a:rPr>
              <a:t>Importance of Transportation</a:t>
            </a:r>
          </a:p>
          <a:p>
            <a:pPr marL="742950" lvl="1" indent="-285750">
              <a:buFont typeface="Wingdings" panose="05000000000000000000" pitchFamily="2" charset="2"/>
              <a:buChar char="q"/>
            </a:pPr>
            <a:endParaRPr lang="en-GB" dirty="0">
              <a:latin typeface="Times New Roman" panose="02020603050405020304" pitchFamily="18" charset="0"/>
              <a:cs typeface="Times New Roman" panose="02020603050405020304" pitchFamily="18" charset="0"/>
            </a:endParaRPr>
          </a:p>
          <a:p>
            <a:pPr marL="742950" lvl="1" indent="-285750">
              <a:buFont typeface="Wingdings" panose="05000000000000000000" pitchFamily="2" charset="2"/>
              <a:buChar char="q"/>
            </a:pPr>
            <a:endParaRPr lang="en-GB" dirty="0">
              <a:latin typeface="Times New Roman" panose="02020603050405020304" pitchFamily="18" charset="0"/>
              <a:cs typeface="Times New Roman" panose="02020603050405020304" pitchFamily="18" charset="0"/>
            </a:endParaRPr>
          </a:p>
          <a:p>
            <a:pPr marL="742950" lvl="1" indent="-285750">
              <a:buFont typeface="Wingdings" panose="05000000000000000000" pitchFamily="2" charset="2"/>
              <a:buChar char="q"/>
            </a:pPr>
            <a:r>
              <a:rPr lang="en-GB" dirty="0">
                <a:latin typeface="Times New Roman" panose="02020603050405020304" pitchFamily="18" charset="0"/>
                <a:cs typeface="Times New Roman" panose="02020603050405020304" pitchFamily="18" charset="0"/>
              </a:rPr>
              <a:t>To maximize the comparative advantage in terms of natural or human resources a country should be able to transport manufactured goods and raw materials.</a:t>
            </a:r>
          </a:p>
          <a:p>
            <a:pPr marL="742950" lvl="1" indent="-285750">
              <a:buFont typeface="Wingdings" panose="05000000000000000000" pitchFamily="2" charset="2"/>
              <a:buChar char="q"/>
            </a:pPr>
            <a:endParaRPr lang="en-GB" dirty="0">
              <a:latin typeface="Times New Roman" panose="02020603050405020304" pitchFamily="18" charset="0"/>
              <a:cs typeface="Times New Roman" panose="02020603050405020304" pitchFamily="18" charset="0"/>
            </a:endParaRPr>
          </a:p>
          <a:p>
            <a:pPr marL="742950" lvl="1" indent="-285750">
              <a:buFont typeface="Wingdings" panose="05000000000000000000" pitchFamily="2" charset="2"/>
              <a:buChar char="q"/>
            </a:pPr>
            <a:r>
              <a:rPr lang="en-GB" dirty="0">
                <a:latin typeface="Times New Roman" panose="02020603050405020304" pitchFamily="18" charset="0"/>
                <a:cs typeface="Times New Roman" panose="02020603050405020304" pitchFamily="18" charset="0"/>
              </a:rPr>
              <a:t>Countries that lack an abundance of natural resources rely heavily on transportation in order to import raw materials and export manufactured products.</a:t>
            </a:r>
          </a:p>
          <a:p>
            <a:pPr algn="ctr"/>
            <a:endParaRPr lang="en-GB" sz="1600" b="1" dirty="0">
              <a:latin typeface="Times New Roman" panose="02020603050405020304" pitchFamily="18" charset="0"/>
              <a:cs typeface="Times New Roman" panose="02020603050405020304" pitchFamily="18" charset="0"/>
            </a:endParaRPr>
          </a:p>
          <a:p>
            <a:pPr algn="ctr"/>
            <a:endParaRPr lang="en-GB" sz="1600" b="1" dirty="0">
              <a:latin typeface="Times New Roman" panose="02020603050405020304" pitchFamily="18" charset="0"/>
              <a:cs typeface="Times New Roman" panose="02020603050405020304" pitchFamily="18" charset="0"/>
            </a:endParaRPr>
          </a:p>
          <a:p>
            <a:pPr algn="ctr"/>
            <a:r>
              <a:rPr lang="en-GB" sz="1600" b="1" dirty="0">
                <a:latin typeface="Times New Roman" panose="02020603050405020304" pitchFamily="18" charset="0"/>
                <a:cs typeface="Times New Roman" panose="02020603050405020304" pitchFamily="18" charset="0"/>
              </a:rPr>
              <a:t>Transportation and Economic Growth</a:t>
            </a:r>
          </a:p>
          <a:p>
            <a:pPr algn="just"/>
            <a:endParaRPr lang="en-GB"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r>
              <a:rPr lang="en-GB" dirty="0">
                <a:latin typeface="Times New Roman" panose="02020603050405020304" pitchFamily="18" charset="0"/>
                <a:cs typeface="Times New Roman" panose="02020603050405020304" pitchFamily="18" charset="0"/>
              </a:rPr>
              <a:t>Lack of supportive transportation services limits or hinder the economic potential of a nation. </a:t>
            </a:r>
          </a:p>
          <a:p>
            <a:pPr marL="285750" indent="-285750" algn="just">
              <a:buFont typeface="Wingdings" panose="05000000000000000000" pitchFamily="2" charset="2"/>
              <a:buChar char="q"/>
            </a:pPr>
            <a:endParaRPr lang="en-GB"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q"/>
            </a:pPr>
            <a:r>
              <a:rPr lang="en-GB" dirty="0">
                <a:latin typeface="Times New Roman" panose="02020603050405020304" pitchFamily="18" charset="0"/>
                <a:cs typeface="Times New Roman" panose="02020603050405020304" pitchFamily="18" charset="0"/>
              </a:rPr>
              <a:t>Strong internal transportation system consisting of </a:t>
            </a:r>
            <a:r>
              <a:rPr lang="en-GB" b="1" i="1" dirty="0">
                <a:latin typeface="Times New Roman" panose="02020603050405020304" pitchFamily="18" charset="0"/>
                <a:cs typeface="Times New Roman" panose="02020603050405020304" pitchFamily="18" charset="0"/>
              </a:rPr>
              <a:t>good roads, rail systems, as well as excellent linkages to the rest of the world by sea and air</a:t>
            </a:r>
            <a:r>
              <a:rPr lang="en-GB" dirty="0">
                <a:latin typeface="Times New Roman" panose="02020603050405020304" pitchFamily="18" charset="0"/>
                <a:cs typeface="Times New Roman" panose="02020603050405020304" pitchFamily="18" charset="0"/>
              </a:rPr>
              <a:t>  facilitates nation’s development and economic growth . </a:t>
            </a:r>
          </a:p>
          <a:p>
            <a:pPr marL="742950" lvl="1" indent="-285750">
              <a:buFont typeface="Wingdings" panose="05000000000000000000" pitchFamily="2" charset="2"/>
              <a:buChar char="q"/>
            </a:pPr>
            <a:endParaRPr lang="en-GB" dirty="0">
              <a:latin typeface="Times New Roman" panose="02020603050405020304" pitchFamily="18" charset="0"/>
              <a:cs typeface="Times New Roman" panose="02020603050405020304" pitchFamily="18" charset="0"/>
            </a:endParaRPr>
          </a:p>
          <a:p>
            <a:pPr marL="742950" lvl="1" indent="-285750">
              <a:buFont typeface="Wingdings" panose="05000000000000000000" pitchFamily="2" charset="2"/>
              <a:buChar char="q"/>
            </a:pPr>
            <a:endParaRPr lang="en-GB"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872529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1590" y="620688"/>
            <a:ext cx="8752898" cy="6278642"/>
          </a:xfrm>
          <a:prstGeom prst="rect">
            <a:avLst/>
          </a:prstGeom>
        </p:spPr>
        <p:txBody>
          <a:bodyPr wrap="square">
            <a:spAutoFit/>
          </a:bodyPr>
          <a:lstStyle/>
          <a:p>
            <a:pPr algn="ctr">
              <a:lnSpc>
                <a:spcPct val="150000"/>
              </a:lnSpc>
            </a:pPr>
            <a:r>
              <a:rPr lang="en-GB" sz="1600" b="1" dirty="0">
                <a:latin typeface="Times New Roman" panose="02020603050405020304" pitchFamily="18" charset="0"/>
                <a:cs typeface="Times New Roman" panose="02020603050405020304" pitchFamily="18" charset="0"/>
              </a:rPr>
              <a:t>Transportation and Economic Growth</a:t>
            </a:r>
          </a:p>
          <a:p>
            <a:pPr algn="just">
              <a:lnSpc>
                <a:spcPct val="150000"/>
              </a:lnSpc>
            </a:pPr>
            <a:endParaRPr lang="en-GB" dirty="0">
              <a:latin typeface="Times New Roman" panose="02020603050405020304" pitchFamily="18" charset="0"/>
              <a:cs typeface="Times New Roman" panose="02020603050405020304" pitchFamily="18" charset="0"/>
            </a:endParaRPr>
          </a:p>
          <a:p>
            <a:pPr marL="285750" indent="-285750" algn="just">
              <a:lnSpc>
                <a:spcPct val="150000"/>
              </a:lnSpc>
              <a:buFont typeface="Wingdings" panose="05000000000000000000" pitchFamily="2" charset="2"/>
              <a:buChar char="q"/>
            </a:pPr>
            <a:r>
              <a:rPr lang="en-GB" dirty="0">
                <a:latin typeface="Times New Roman" panose="02020603050405020304" pitchFamily="18" charset="0"/>
                <a:cs typeface="Times New Roman" panose="02020603050405020304" pitchFamily="18" charset="0"/>
              </a:rPr>
              <a:t>Good transportation permits:</a:t>
            </a:r>
          </a:p>
          <a:p>
            <a:pPr marL="742950" lvl="1" indent="-285750" algn="just">
              <a:lnSpc>
                <a:spcPct val="150000"/>
              </a:lnSpc>
              <a:buFont typeface="Wingdings" panose="05000000000000000000" pitchFamily="2" charset="2"/>
              <a:buChar char="v"/>
            </a:pPr>
            <a:r>
              <a:rPr lang="en-GB" dirty="0">
                <a:latin typeface="Times New Roman" panose="02020603050405020304" pitchFamily="18" charset="0"/>
                <a:cs typeface="Times New Roman" panose="02020603050405020304" pitchFamily="18" charset="0"/>
              </a:rPr>
              <a:t>The specialization of industry or commerce</a:t>
            </a:r>
          </a:p>
          <a:p>
            <a:pPr marL="742950" lvl="1" indent="-285750" algn="just">
              <a:lnSpc>
                <a:spcPct val="150000"/>
              </a:lnSpc>
              <a:buFont typeface="Wingdings" panose="05000000000000000000" pitchFamily="2" charset="2"/>
              <a:buChar char="v"/>
            </a:pPr>
            <a:r>
              <a:rPr lang="en-GB" dirty="0">
                <a:latin typeface="Times New Roman" panose="02020603050405020304" pitchFamily="18" charset="0"/>
                <a:cs typeface="Times New Roman" panose="02020603050405020304" pitchFamily="18" charset="0"/>
              </a:rPr>
              <a:t>Reduces costs for raw materials or manufactured goods</a:t>
            </a:r>
          </a:p>
          <a:p>
            <a:pPr marL="742950" lvl="1" indent="-285750" algn="just">
              <a:lnSpc>
                <a:spcPct val="150000"/>
              </a:lnSpc>
              <a:buFont typeface="Wingdings" panose="05000000000000000000" pitchFamily="2" charset="2"/>
              <a:buChar char="v"/>
            </a:pPr>
            <a:r>
              <a:rPr lang="en-GB" dirty="0">
                <a:latin typeface="Times New Roman" panose="02020603050405020304" pitchFamily="18" charset="0"/>
                <a:cs typeface="Times New Roman" panose="02020603050405020304" pitchFamily="18" charset="0"/>
              </a:rPr>
              <a:t>Increases competition between regions which leads to reduction in prices and greater choices for consumers. </a:t>
            </a:r>
            <a:endParaRPr lang="en-GB" dirty="0">
              <a:solidFill>
                <a:prstClr val="black"/>
              </a:solidFill>
              <a:latin typeface="TimesTen-Roman"/>
            </a:endParaRPr>
          </a:p>
          <a:p>
            <a:pPr marL="285750" lvl="0" indent="-285750">
              <a:lnSpc>
                <a:spcPct val="150000"/>
              </a:lnSpc>
              <a:buFont typeface="Wingdings" panose="05000000000000000000" pitchFamily="2" charset="2"/>
              <a:buChar char="q"/>
            </a:pPr>
            <a:r>
              <a:rPr lang="en-GB" dirty="0">
                <a:solidFill>
                  <a:prstClr val="black"/>
                </a:solidFill>
                <a:latin typeface="Times New Roman" panose="02020603050405020304" pitchFamily="18" charset="0"/>
                <a:cs typeface="Times New Roman" panose="02020603050405020304" pitchFamily="18" charset="0"/>
              </a:rPr>
              <a:t>Transportation is also a necessary element of government services, such as delivering mail, defence, and assisting territories. </a:t>
            </a:r>
          </a:p>
          <a:p>
            <a:pPr marL="285750" lvl="0" indent="-285750">
              <a:lnSpc>
                <a:spcPct val="150000"/>
              </a:lnSpc>
              <a:buFont typeface="Wingdings" panose="05000000000000000000" pitchFamily="2" charset="2"/>
              <a:buChar char="q"/>
            </a:pPr>
            <a:endParaRPr lang="en-GB" dirty="0">
              <a:solidFill>
                <a:prstClr val="black"/>
              </a:solidFill>
              <a:latin typeface="Times New Roman" panose="02020603050405020304" pitchFamily="18" charset="0"/>
              <a:cs typeface="Times New Roman" panose="02020603050405020304" pitchFamily="18" charset="0"/>
            </a:endParaRPr>
          </a:p>
          <a:p>
            <a:pPr marL="285750" lvl="0" indent="-285750">
              <a:lnSpc>
                <a:spcPct val="150000"/>
              </a:lnSpc>
              <a:buFont typeface="Wingdings" panose="05000000000000000000" pitchFamily="2" charset="2"/>
              <a:buChar char="q"/>
            </a:pPr>
            <a:r>
              <a:rPr lang="en-GB" dirty="0">
                <a:solidFill>
                  <a:prstClr val="black"/>
                </a:solidFill>
                <a:latin typeface="Times New Roman" panose="02020603050405020304" pitchFamily="18" charset="0"/>
                <a:cs typeface="Times New Roman" panose="02020603050405020304" pitchFamily="18" charset="0"/>
              </a:rPr>
              <a:t>Throughout history (Roman Empire till date) transportation systems were developed and built to ensure </a:t>
            </a:r>
            <a:r>
              <a:rPr lang="en-GB" b="1" i="1" dirty="0">
                <a:solidFill>
                  <a:prstClr val="black"/>
                </a:solidFill>
                <a:latin typeface="Times New Roman" panose="02020603050405020304" pitchFamily="18" charset="0"/>
                <a:cs typeface="Times New Roman" panose="02020603050405020304" pitchFamily="18" charset="0"/>
              </a:rPr>
              <a:t>economic development and efficient mobilization in the event of national emergencies.</a:t>
            </a:r>
          </a:p>
          <a:p>
            <a:pPr algn="just">
              <a:lnSpc>
                <a:spcPct val="150000"/>
              </a:lnSpc>
            </a:pPr>
            <a:endParaRPr lang="en-GB" dirty="0">
              <a:latin typeface="Times New Roman" panose="02020603050405020304" pitchFamily="18" charset="0"/>
              <a:cs typeface="Times New Roman" panose="02020603050405020304" pitchFamily="18" charset="0"/>
            </a:endParaRPr>
          </a:p>
          <a:p>
            <a:pPr algn="just">
              <a:lnSpc>
                <a:spcPct val="150000"/>
              </a:lnSpc>
            </a:pPr>
            <a:endParaRPr lang="en-GB"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859742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79512" y="980728"/>
            <a:ext cx="8856984" cy="5078313"/>
          </a:xfrm>
          <a:prstGeom prst="rect">
            <a:avLst/>
          </a:prstGeom>
        </p:spPr>
        <p:txBody>
          <a:bodyPr wrap="square">
            <a:spAutoFit/>
          </a:bodyPr>
          <a:lstStyle/>
          <a:p>
            <a:pPr algn="ctr">
              <a:lnSpc>
                <a:spcPct val="150000"/>
              </a:lnSpc>
            </a:pPr>
            <a:r>
              <a:rPr lang="en-GB" b="1" dirty="0">
                <a:latin typeface="Times New Roman" panose="02020603050405020304" pitchFamily="18" charset="0"/>
                <a:cs typeface="Times New Roman" panose="02020603050405020304" pitchFamily="18" charset="0"/>
              </a:rPr>
              <a:t>Social Costs and Benefits of Transportation</a:t>
            </a:r>
            <a:endParaRPr lang="en-GB" dirty="0">
              <a:latin typeface="Times New Roman" panose="02020603050405020304" pitchFamily="18" charset="0"/>
              <a:cs typeface="Times New Roman" panose="02020603050405020304" pitchFamily="18" charset="0"/>
            </a:endParaRPr>
          </a:p>
          <a:p>
            <a:pPr marL="285750" indent="-285750" algn="just">
              <a:lnSpc>
                <a:spcPct val="150000"/>
              </a:lnSpc>
              <a:buFont typeface="Wingdings" panose="05000000000000000000" pitchFamily="2" charset="2"/>
              <a:buChar char="Ø"/>
            </a:pPr>
            <a:r>
              <a:rPr lang="en-GB" b="1" dirty="0">
                <a:latin typeface="Times New Roman" panose="02020603050405020304" pitchFamily="18" charset="0"/>
                <a:cs typeface="Times New Roman" panose="02020603050405020304" pitchFamily="18" charset="0"/>
              </a:rPr>
              <a:t>Costs of Transportation</a:t>
            </a:r>
            <a:endParaRPr lang="en-GB" dirty="0">
              <a:latin typeface="Times New Roman" panose="02020603050405020304" pitchFamily="18" charset="0"/>
              <a:cs typeface="Times New Roman" panose="02020603050405020304" pitchFamily="18" charset="0"/>
            </a:endParaRPr>
          </a:p>
          <a:p>
            <a:pPr marL="285750" indent="-285750" algn="just">
              <a:lnSpc>
                <a:spcPct val="150000"/>
              </a:lnSpc>
              <a:buFont typeface="Wingdings" panose="05000000000000000000" pitchFamily="2" charset="2"/>
              <a:buChar char="q"/>
            </a:pPr>
            <a:r>
              <a:rPr lang="en-GB" dirty="0">
                <a:latin typeface="Times New Roman" panose="02020603050405020304" pitchFamily="18" charset="0"/>
                <a:cs typeface="Times New Roman" panose="02020603050405020304" pitchFamily="18" charset="0"/>
              </a:rPr>
              <a:t>Transportation systems requires enormous resources of </a:t>
            </a:r>
            <a:r>
              <a:rPr lang="en-GB" b="1" i="1" dirty="0">
                <a:latin typeface="Times New Roman" panose="02020603050405020304" pitchFamily="18" charset="0"/>
                <a:cs typeface="Times New Roman" panose="02020603050405020304" pitchFamily="18" charset="0"/>
              </a:rPr>
              <a:t>energy, material, and land</a:t>
            </a:r>
            <a:r>
              <a:rPr lang="en-GB" dirty="0">
                <a:latin typeface="Times New Roman" panose="02020603050405020304" pitchFamily="18" charset="0"/>
                <a:cs typeface="Times New Roman" panose="02020603050405020304" pitchFamily="18" charset="0"/>
              </a:rPr>
              <a:t>. </a:t>
            </a:r>
          </a:p>
          <a:p>
            <a:pPr marL="285750" indent="-285750" algn="just">
              <a:lnSpc>
                <a:spcPct val="150000"/>
              </a:lnSpc>
              <a:buFont typeface="Wingdings" panose="05000000000000000000" pitchFamily="2" charset="2"/>
              <a:buChar char="q"/>
            </a:pPr>
            <a:r>
              <a:rPr lang="en-GB" dirty="0">
                <a:latin typeface="Times New Roman" panose="02020603050405020304" pitchFamily="18" charset="0"/>
                <a:cs typeface="Times New Roman" panose="02020603050405020304" pitchFamily="18" charset="0"/>
              </a:rPr>
              <a:t>Transportation can consume up to half of all the land area. An aerial view.</a:t>
            </a:r>
          </a:p>
          <a:p>
            <a:pPr marL="285750" indent="-285750" algn="just">
              <a:lnSpc>
                <a:spcPct val="150000"/>
              </a:lnSpc>
              <a:buFont typeface="Wingdings" panose="05000000000000000000" pitchFamily="2" charset="2"/>
              <a:buChar char="q"/>
            </a:pPr>
            <a:r>
              <a:rPr lang="en-GB" dirty="0">
                <a:latin typeface="Times New Roman" panose="02020603050405020304" pitchFamily="18" charset="0"/>
                <a:cs typeface="Times New Roman" panose="02020603050405020304" pitchFamily="18" charset="0"/>
              </a:rPr>
              <a:t>Transportation brings to mind some major disaster:</a:t>
            </a:r>
          </a:p>
          <a:p>
            <a:pPr marL="742950" lvl="1" indent="-285750" algn="just">
              <a:lnSpc>
                <a:spcPct val="150000"/>
              </a:lnSpc>
              <a:buFont typeface="Wingdings" panose="05000000000000000000" pitchFamily="2" charset="2"/>
              <a:buChar char="v"/>
            </a:pPr>
            <a:r>
              <a:rPr lang="en-GB" dirty="0">
                <a:latin typeface="Times New Roman" panose="02020603050405020304" pitchFamily="18" charset="0"/>
                <a:cs typeface="Times New Roman" panose="02020603050405020304" pitchFamily="18" charset="0"/>
              </a:rPr>
              <a:t>Sinking of the </a:t>
            </a:r>
            <a:r>
              <a:rPr lang="en-GB" i="1" dirty="0">
                <a:latin typeface="Times New Roman" panose="02020603050405020304" pitchFamily="18" charset="0"/>
                <a:cs typeface="Times New Roman" panose="02020603050405020304" pitchFamily="18" charset="0"/>
              </a:rPr>
              <a:t>Titanic, </a:t>
            </a:r>
          </a:p>
          <a:p>
            <a:pPr marL="742950" lvl="1" indent="-285750" algn="just">
              <a:lnSpc>
                <a:spcPct val="150000"/>
              </a:lnSpc>
              <a:buFont typeface="Wingdings" panose="05000000000000000000" pitchFamily="2" charset="2"/>
              <a:buChar char="v"/>
            </a:pPr>
            <a:r>
              <a:rPr lang="en-GB" dirty="0">
                <a:latin typeface="Times New Roman" panose="02020603050405020304" pitchFamily="18" charset="0"/>
                <a:cs typeface="Times New Roman" panose="02020603050405020304" pitchFamily="18" charset="0"/>
              </a:rPr>
              <a:t>Air crashes: the explosion of the zeppelin </a:t>
            </a:r>
            <a:r>
              <a:rPr lang="en-GB" i="1" dirty="0">
                <a:latin typeface="Times New Roman" panose="02020603050405020304" pitchFamily="18" charset="0"/>
                <a:cs typeface="Times New Roman" panose="02020603050405020304" pitchFamily="18" charset="0"/>
              </a:rPr>
              <a:t>Hindenburg; </a:t>
            </a:r>
            <a:r>
              <a:rPr lang="en-GB" i="1" dirty="0" err="1">
                <a:latin typeface="Times New Roman" panose="02020603050405020304" pitchFamily="18" charset="0"/>
                <a:cs typeface="Times New Roman" panose="02020603050405020304" pitchFamily="18" charset="0"/>
              </a:rPr>
              <a:t>Sosoliso</a:t>
            </a:r>
            <a:r>
              <a:rPr lang="en-GB" i="1" dirty="0">
                <a:latin typeface="Times New Roman" panose="02020603050405020304" pitchFamily="18" charset="0"/>
                <a:cs typeface="Times New Roman" panose="02020603050405020304" pitchFamily="18" charset="0"/>
              </a:rPr>
              <a:t> air crash </a:t>
            </a:r>
            <a:endParaRPr lang="en-GB" dirty="0">
              <a:latin typeface="Times New Roman" panose="02020603050405020304" pitchFamily="18" charset="0"/>
              <a:cs typeface="Times New Roman" panose="02020603050405020304" pitchFamily="18" charset="0"/>
            </a:endParaRPr>
          </a:p>
          <a:p>
            <a:pPr marL="742950" lvl="1" indent="-285750" algn="just">
              <a:lnSpc>
                <a:spcPct val="150000"/>
              </a:lnSpc>
              <a:buFont typeface="Wingdings" panose="05000000000000000000" pitchFamily="2" charset="2"/>
              <a:buChar char="v"/>
            </a:pPr>
            <a:r>
              <a:rPr lang="en-GB" dirty="0">
                <a:latin typeface="Times New Roman" panose="02020603050405020304" pitchFamily="18" charset="0"/>
                <a:cs typeface="Times New Roman" panose="02020603050405020304" pitchFamily="18" charset="0"/>
              </a:rPr>
              <a:t>Highway accidents claims 40,000 lives in the United States. What of Nigeria </a:t>
            </a:r>
          </a:p>
          <a:p>
            <a:pPr marL="742950" lvl="1" indent="-285750" algn="just">
              <a:lnSpc>
                <a:spcPct val="150000"/>
              </a:lnSpc>
              <a:buFont typeface="Wingdings" panose="05000000000000000000" pitchFamily="2" charset="2"/>
              <a:buChar char="v"/>
            </a:pPr>
            <a:r>
              <a:rPr lang="en-GB" dirty="0">
                <a:latin typeface="Times New Roman" panose="02020603050405020304" pitchFamily="18" charset="0"/>
                <a:cs typeface="Times New Roman" panose="02020603050405020304" pitchFamily="18" charset="0"/>
              </a:rPr>
              <a:t>Noise, air and water pollution</a:t>
            </a:r>
          </a:p>
          <a:p>
            <a:pPr marL="742950" lvl="1" indent="-285750" algn="just">
              <a:lnSpc>
                <a:spcPct val="150000"/>
              </a:lnSpc>
              <a:buFont typeface="Wingdings" panose="05000000000000000000" pitchFamily="2" charset="2"/>
              <a:buChar char="v"/>
            </a:pPr>
            <a:r>
              <a:rPr lang="en-GB" dirty="0">
                <a:latin typeface="Times New Roman" panose="02020603050405020304" pitchFamily="18" charset="0"/>
                <a:cs typeface="Times New Roman" panose="02020603050405020304" pitchFamily="18" charset="0"/>
              </a:rPr>
              <a:t>Spoil the natural beauty of an area, </a:t>
            </a:r>
          </a:p>
          <a:p>
            <a:pPr marL="742950" lvl="1" indent="-285750" algn="just">
              <a:lnSpc>
                <a:spcPct val="150000"/>
              </a:lnSpc>
              <a:buFont typeface="Wingdings" panose="05000000000000000000" pitchFamily="2" charset="2"/>
              <a:buChar char="v"/>
            </a:pPr>
            <a:r>
              <a:rPr lang="en-GB" dirty="0">
                <a:latin typeface="Times New Roman" panose="02020603050405020304" pitchFamily="18" charset="0"/>
                <a:cs typeface="Times New Roman" panose="02020603050405020304" pitchFamily="18" charset="0"/>
              </a:rPr>
              <a:t>Change the environment, </a:t>
            </a:r>
          </a:p>
          <a:p>
            <a:pPr marL="742950" lvl="1" indent="-285750" algn="just">
              <a:lnSpc>
                <a:spcPct val="150000"/>
              </a:lnSpc>
              <a:buFont typeface="Wingdings" panose="05000000000000000000" pitchFamily="2" charset="2"/>
              <a:buChar char="v"/>
            </a:pPr>
            <a:r>
              <a:rPr lang="en-GB" dirty="0">
                <a:latin typeface="Times New Roman" panose="02020603050405020304" pitchFamily="18" charset="0"/>
                <a:cs typeface="Times New Roman" panose="02020603050405020304" pitchFamily="18" charset="0"/>
              </a:rPr>
              <a:t>Pollute, and consume energy resources.</a:t>
            </a:r>
          </a:p>
        </p:txBody>
      </p:sp>
    </p:spTree>
    <p:extLst>
      <p:ext uri="{BB962C8B-B14F-4D97-AF65-F5344CB8AC3E}">
        <p14:creationId xmlns:p14="http://schemas.microsoft.com/office/powerpoint/2010/main" val="5261314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9512" y="980728"/>
            <a:ext cx="8712968" cy="4662815"/>
          </a:xfrm>
          <a:prstGeom prst="rect">
            <a:avLst/>
          </a:prstGeom>
        </p:spPr>
        <p:txBody>
          <a:bodyPr wrap="square">
            <a:spAutoFit/>
          </a:bodyPr>
          <a:lstStyle/>
          <a:p>
            <a:pPr marL="285750" indent="-285750" algn="just">
              <a:lnSpc>
                <a:spcPct val="150000"/>
              </a:lnSpc>
              <a:buFont typeface="Wingdings" panose="05000000000000000000" pitchFamily="2" charset="2"/>
              <a:buChar char="q"/>
            </a:pPr>
            <a:r>
              <a:rPr lang="en-GB" b="1" dirty="0">
                <a:latin typeface="Times New Roman" panose="02020603050405020304" pitchFamily="18" charset="0"/>
                <a:cs typeface="Times New Roman" panose="02020603050405020304" pitchFamily="18" charset="0"/>
              </a:rPr>
              <a:t>Benefits of Transportation</a:t>
            </a:r>
            <a:endParaRPr lang="en-GB" dirty="0">
              <a:latin typeface="Times New Roman" panose="02020603050405020304" pitchFamily="18" charset="0"/>
              <a:cs typeface="Times New Roman" panose="02020603050405020304" pitchFamily="18" charset="0"/>
            </a:endParaRPr>
          </a:p>
          <a:p>
            <a:pPr marL="742950" lvl="1" indent="-285750" algn="just">
              <a:lnSpc>
                <a:spcPct val="150000"/>
              </a:lnSpc>
              <a:buFont typeface="Wingdings" panose="05000000000000000000" pitchFamily="2" charset="2"/>
              <a:buChar char="ü"/>
            </a:pPr>
            <a:r>
              <a:rPr lang="en-GB" dirty="0">
                <a:latin typeface="Times New Roman" panose="02020603050405020304" pitchFamily="18" charset="0"/>
                <a:cs typeface="Times New Roman" panose="02020603050405020304" pitchFamily="18" charset="0"/>
              </a:rPr>
              <a:t> Provision of medical and other services to rural areas</a:t>
            </a:r>
          </a:p>
          <a:p>
            <a:pPr marL="742950" lvl="1" indent="-285750" algn="just">
              <a:lnSpc>
                <a:spcPct val="150000"/>
              </a:lnSpc>
              <a:buFont typeface="Wingdings" panose="05000000000000000000" pitchFamily="2" charset="2"/>
              <a:buChar char="ü"/>
            </a:pPr>
            <a:r>
              <a:rPr lang="en-GB" dirty="0">
                <a:latin typeface="Times New Roman" panose="02020603050405020304" pitchFamily="18" charset="0"/>
                <a:cs typeface="Times New Roman" panose="02020603050405020304" pitchFamily="18" charset="0"/>
              </a:rPr>
              <a:t> Enable people who are living apart to socialise</a:t>
            </a:r>
          </a:p>
          <a:p>
            <a:pPr marL="285750" indent="-285750" algn="just">
              <a:lnSpc>
                <a:spcPct val="150000"/>
              </a:lnSpc>
              <a:buFont typeface="Wingdings" panose="05000000000000000000" pitchFamily="2" charset="2"/>
              <a:buChar char="q"/>
            </a:pPr>
            <a:r>
              <a:rPr lang="en-GB" b="1" dirty="0">
                <a:latin typeface="Times New Roman" panose="02020603050405020304" pitchFamily="18" charset="0"/>
                <a:cs typeface="Times New Roman" panose="02020603050405020304" pitchFamily="18" charset="0"/>
              </a:rPr>
              <a:t>Major task for the modern transportation Engineer include:</a:t>
            </a:r>
            <a:endParaRPr lang="en-GB" dirty="0">
              <a:latin typeface="Times New Roman" panose="02020603050405020304" pitchFamily="18" charset="0"/>
              <a:cs typeface="Times New Roman" panose="02020603050405020304" pitchFamily="18" charset="0"/>
            </a:endParaRPr>
          </a:p>
          <a:p>
            <a:pPr marL="742950" lvl="1" indent="-285750" algn="just">
              <a:lnSpc>
                <a:spcPct val="150000"/>
              </a:lnSpc>
              <a:buFont typeface="Wingdings" panose="05000000000000000000" pitchFamily="2" charset="2"/>
              <a:buChar char="ü"/>
            </a:pPr>
            <a:r>
              <a:rPr lang="en-GB" dirty="0">
                <a:latin typeface="Times New Roman" panose="02020603050405020304" pitchFamily="18" charset="0"/>
                <a:cs typeface="Times New Roman" panose="02020603050405020304" pitchFamily="18" charset="0"/>
              </a:rPr>
              <a:t>Balance society’s need for fast and efficient transportation with the costs involved. </a:t>
            </a:r>
          </a:p>
          <a:p>
            <a:pPr marL="742950" lvl="1" indent="-285750" algn="just">
              <a:lnSpc>
                <a:spcPct val="150000"/>
              </a:lnSpc>
              <a:buFont typeface="Wingdings" panose="05000000000000000000" pitchFamily="2" charset="2"/>
              <a:buChar char="ü"/>
            </a:pPr>
            <a:r>
              <a:rPr lang="en-GB" dirty="0">
                <a:latin typeface="Times New Roman" panose="02020603050405020304" pitchFamily="18" charset="0"/>
                <a:cs typeface="Times New Roman" panose="02020603050405020304" pitchFamily="18" charset="0"/>
              </a:rPr>
              <a:t>Create the most efficient and cost-effective system</a:t>
            </a:r>
          </a:p>
          <a:p>
            <a:pPr marL="742950" lvl="1" indent="-285750" algn="just">
              <a:lnSpc>
                <a:spcPct val="150000"/>
              </a:lnSpc>
              <a:buFont typeface="Wingdings" panose="05000000000000000000" pitchFamily="2" charset="2"/>
              <a:buChar char="ü"/>
            </a:pPr>
            <a:r>
              <a:rPr lang="en-GB" dirty="0">
                <a:latin typeface="Times New Roman" panose="02020603050405020304" pitchFamily="18" charset="0"/>
                <a:cs typeface="Times New Roman" panose="02020603050405020304" pitchFamily="18" charset="0"/>
              </a:rPr>
              <a:t>Ensure that the environment is not compromised or destroyed. </a:t>
            </a:r>
          </a:p>
          <a:p>
            <a:pPr marL="742950" lvl="1" indent="-285750" algn="just">
              <a:lnSpc>
                <a:spcPct val="150000"/>
              </a:lnSpc>
              <a:buFont typeface="Wingdings" panose="05000000000000000000" pitchFamily="2" charset="2"/>
              <a:buChar char="ü"/>
            </a:pPr>
            <a:r>
              <a:rPr lang="en-GB" dirty="0">
                <a:latin typeface="Times New Roman" panose="02020603050405020304" pitchFamily="18" charset="0"/>
                <a:cs typeface="Times New Roman" panose="02020603050405020304" pitchFamily="18" charset="0"/>
              </a:rPr>
              <a:t>Transportation engineer must work closely with </a:t>
            </a:r>
            <a:r>
              <a:rPr lang="en-GB" b="1" i="1" dirty="0">
                <a:latin typeface="Times New Roman" panose="02020603050405020304" pitchFamily="18" charset="0"/>
                <a:cs typeface="Times New Roman" panose="02020603050405020304" pitchFamily="18" charset="0"/>
              </a:rPr>
              <a:t>the public and elected officials </a:t>
            </a:r>
            <a:r>
              <a:rPr lang="en-GB" dirty="0">
                <a:latin typeface="Times New Roman" panose="02020603050405020304" pitchFamily="18" charset="0"/>
                <a:cs typeface="Times New Roman" panose="02020603050405020304" pitchFamily="18" charset="0"/>
              </a:rPr>
              <a:t>and needs to be aware of </a:t>
            </a:r>
            <a:r>
              <a:rPr lang="en-GB" b="1" i="1" dirty="0">
                <a:latin typeface="Times New Roman" panose="02020603050405020304" pitchFamily="18" charset="0"/>
                <a:cs typeface="Times New Roman" panose="02020603050405020304" pitchFamily="18" charset="0"/>
              </a:rPr>
              <a:t>modern engineering practices </a:t>
            </a:r>
            <a:r>
              <a:rPr lang="en-GB" dirty="0">
                <a:latin typeface="Times New Roman" panose="02020603050405020304" pitchFamily="18" charset="0"/>
                <a:cs typeface="Times New Roman" panose="02020603050405020304" pitchFamily="18" charset="0"/>
              </a:rPr>
              <a:t>to ensure that the highest quality transportation systems are built consistent with available funds and accepted social policy.</a:t>
            </a:r>
          </a:p>
        </p:txBody>
      </p:sp>
    </p:spTree>
    <p:extLst>
      <p:ext uri="{BB962C8B-B14F-4D97-AF65-F5344CB8AC3E}">
        <p14:creationId xmlns:p14="http://schemas.microsoft.com/office/powerpoint/2010/main" val="769801574"/>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wrap="square">
        <a:spAutoFit/>
      </a:bodyPr>
      <a:lstStyle>
        <a:defPPr algn="ctr">
          <a:defRPr sz="3600" dirty="0" smtClean="0"/>
        </a:defPPr>
      </a:lst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9653</TotalTime>
  <Words>6999</Words>
  <Application>Microsoft Office PowerPoint</Application>
  <PresentationFormat>On-screen Show (4:3)</PresentationFormat>
  <Paragraphs>771</Paragraphs>
  <Slides>57</Slides>
  <Notes>2</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57</vt:i4>
      </vt:variant>
    </vt:vector>
  </HeadingPairs>
  <TitlesOfParts>
    <vt:vector size="70" baseType="lpstr">
      <vt:lpstr>AdvP6975</vt:lpstr>
      <vt:lpstr>Arial</vt:lpstr>
      <vt:lpstr>Calibri</vt:lpstr>
      <vt:lpstr>Century Gothic</vt:lpstr>
      <vt:lpstr>Lucida Calligraphy</vt:lpstr>
      <vt:lpstr>RotisSemiSans</vt:lpstr>
      <vt:lpstr>Symbol</vt:lpstr>
      <vt:lpstr>Times New Roman</vt:lpstr>
      <vt:lpstr>Times-Bold</vt:lpstr>
      <vt:lpstr>Times-Roman</vt:lpstr>
      <vt:lpstr>TimesTen-Roman</vt:lpstr>
      <vt:lpstr>Wingdings</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Highway location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  for  your attention</vt:lpstr>
    </vt:vector>
  </TitlesOfParts>
  <Company>Hewlett-Packard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ASULEIMAN</dc:creator>
  <cp:lastModifiedBy>Aminu Suleiman</cp:lastModifiedBy>
  <cp:revision>138</cp:revision>
  <dcterms:created xsi:type="dcterms:W3CDTF">2012-07-04T17:40:22Z</dcterms:created>
  <dcterms:modified xsi:type="dcterms:W3CDTF">2018-02-18T18:33:08Z</dcterms:modified>
</cp:coreProperties>
</file>